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2" r:id="rId4"/>
  </p:sldMasterIdLst>
  <p:notesMasterIdLst>
    <p:notesMasterId r:id="rId20"/>
  </p:notesMasterIdLst>
  <p:sldIdLst>
    <p:sldId id="256" r:id="rId5"/>
    <p:sldId id="265" r:id="rId6"/>
    <p:sldId id="273" r:id="rId7"/>
    <p:sldId id="275" r:id="rId8"/>
    <p:sldId id="264" r:id="rId9"/>
    <p:sldId id="259" r:id="rId10"/>
    <p:sldId id="2147472111" r:id="rId11"/>
    <p:sldId id="2147472288" r:id="rId12"/>
    <p:sldId id="272" r:id="rId13"/>
    <p:sldId id="268" r:id="rId14"/>
    <p:sldId id="269" r:id="rId15"/>
    <p:sldId id="270" r:id="rId16"/>
    <p:sldId id="266" r:id="rId17"/>
    <p:sldId id="27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3AD401-9AB5-33ED-6305-C84BDB5F0818}" name="Donna Neal (ADHB)" initials="D(" userId="S::donnan_adhb.govt.nz#ext#@mohgovtnz.onmicrosoft.com::e185706d-c2c8-4869-a62e-9de46b20588d" providerId="AD"/>
  <p188:author id="{BD8ED329-B9E2-6967-FB91-C06A1C9A1B7E}" name="Tracey Reason" initials="TR" userId="S::Tracey.Reason@health.govt.nz::691d9db9-7e97-4e3c-9ebc-70f36d8314f1" providerId="AD"/>
  <p188:author id="{D45AAC44-7BD3-D8BF-B34C-3D8ADE3C9E50}" name="Ian D'Young" initials="ID" userId="S::ian.d'young_tewhatuora.govt.nz#ext#@mohgovtnz.onmicrosoft.com::12320337-c037-4d7e-8e86-9196a592508c" providerId="AD"/>
  <p188:author id="{2EB29155-8B61-2E13-9CD4-5EF7E6928EC7}" name="Rachel Mackintosh" initials="RM" userId="S::Rachel.Mackintosh@health.govt.nz::4910eceb-a67a-4d63-9110-e6237b992e90" providerId="AD"/>
  <p188:author id="{4326CE63-87CA-BBA2-C057-FDB044560638}" name="Lozaan Bishton" initials="LB" userId="S::Lozaan.Bishton@health.govt.nz::d4370020-a20c-4da6-a70f-e0526cacaa54" providerId="AD"/>
  <p188:author id="{49DBCB83-79AA-8695-59DC-887F4C8E485B}" name="May, Lola" initials="ML" userId="S::lolamay@kpmg.co.nz::62cb2e99-8694-48c9-9635-bb9ffce41a6b" providerId="AD"/>
  <p188:author id="{20A77395-6187-C443-0C90-9C5D7E0B64C1}" name="Tracey Reason" initials="TR" userId="S::tracey.reason@health.govt.nz::691d9db9-7e97-4e3c-9ebc-70f36d8314f1" providerId="AD"/>
  <p188:author id="{A613169F-AC7D-87D6-1774-DDF447BB3965}" name="Eilish Simpson" initials="ES" userId="S::Eilish.Simpson@bopdhb.govt.nz::660681eb-c49b-4bf6-a80b-52942c261f86" providerId="AD"/>
  <p188:author id="{4CBAA0B2-B721-345C-1E4B-07A78046B232}" name="Tracey Reason" initials="TR" userId="S::Tracey.Reason@TeWhatuOra.govt.nz::dcf3ebc7-d436-4941-a5ee-cdc61a726812" providerId="AD"/>
  <p188:author id="{C8C715B3-33C0-A30F-27DC-EFEECA1BFE05}" name="Williams, Emma" initials="WE" userId="S::emmawilliams2@kpmg.co.nz::844b0a12-8ab5-4082-80c3-0491e502c43b" providerId="AD"/>
  <p188:author id="{FF0987FD-8722-5921-B16C-1F15AAEA2FF9}" name="Duncan Bliss" initials="DB" userId="S::duncan.bliss@health.govt.nz::4cc26c57-9f3f-4322-a940-45b0dfdcb1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18F"/>
    <a:srgbClr val="00AFB9"/>
    <a:srgbClr val="00AEB8"/>
    <a:srgbClr val="15284C"/>
    <a:srgbClr val="203864"/>
    <a:srgbClr val="2F5597"/>
    <a:srgbClr val="B4C7E7"/>
    <a:srgbClr val="D6DCE5"/>
    <a:srgbClr val="EAEDF2"/>
    <a:srgbClr val="93B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0" autoAdjust="0"/>
    <p:restoredTop sz="94701" autoAdjust="0"/>
  </p:normalViewPr>
  <p:slideViewPr>
    <p:cSldViewPr snapToGrid="0">
      <p:cViewPr varScale="1">
        <p:scale>
          <a:sx n="64" d="100"/>
          <a:sy n="64" d="100"/>
        </p:scale>
        <p:origin x="6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6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2F26-C723-42A0-9147-47F0BBF19998}" type="datetimeFigureOut">
              <a:rPr lang="en-NZ" smtClean="0"/>
              <a:t>14/05/2024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0E50C-4222-44C8-BEA5-0A27EA3CCD3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1565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ESPI2 long waiters</a:t>
            </a:r>
          </a:p>
          <a:p>
            <a:r>
              <a:rPr lang="en-NZ" dirty="0"/>
              <a:t>Total list	85,033</a:t>
            </a:r>
          </a:p>
          <a:p>
            <a:endParaRPr lang="en-NZ" dirty="0"/>
          </a:p>
          <a:p>
            <a:r>
              <a:rPr lang="en-NZ" dirty="0"/>
              <a:t>Priority 3    71% 4-9 months</a:t>
            </a:r>
          </a:p>
          <a:p>
            <a:r>
              <a:rPr lang="en-NZ" dirty="0"/>
              <a:t>Priority 2    78% 4-9 months</a:t>
            </a:r>
          </a:p>
          <a:p>
            <a:endParaRPr lang="en-NZ" dirty="0"/>
          </a:p>
          <a:p>
            <a:r>
              <a:rPr lang="en-NZ" dirty="0"/>
              <a:t>ESPI5 long waiters</a:t>
            </a:r>
          </a:p>
          <a:p>
            <a:r>
              <a:rPr lang="en-NZ" dirty="0"/>
              <a:t>Total list	30,086</a:t>
            </a:r>
          </a:p>
          <a:p>
            <a:endParaRPr lang="en-NZ" dirty="0"/>
          </a:p>
          <a:p>
            <a:r>
              <a:rPr lang="en-NZ" dirty="0"/>
              <a:t>Priority 3  77% 4-9 months</a:t>
            </a:r>
          </a:p>
          <a:p>
            <a:r>
              <a:rPr lang="en-NZ" dirty="0"/>
              <a:t>Priority 2  71% 4-9 months	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Last year, a project was initiated to improve communication with these long-waiting people, while HSS continues strong focus on reducing wait times and wait lists	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0E50C-4222-44C8-BEA5-0A27EA3CCD35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2416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11000 more </a:t>
            </a:r>
            <a:r>
              <a:rPr lang="mi-NZ" dirty="0" err="1"/>
              <a:t>procedures</a:t>
            </a:r>
            <a:r>
              <a:rPr lang="mi-NZ" dirty="0"/>
              <a:t> ( 5% ) </a:t>
            </a:r>
            <a:r>
              <a:rPr lang="mi-NZ" dirty="0" err="1"/>
              <a:t>increase</a:t>
            </a:r>
            <a:r>
              <a:rPr lang="mi-NZ" dirty="0"/>
              <a:t>    </a:t>
            </a:r>
            <a:r>
              <a:rPr lang="mi-NZ" dirty="0" err="1"/>
              <a:t>but</a:t>
            </a:r>
            <a:r>
              <a:rPr lang="mi-NZ" dirty="0"/>
              <a:t> 12000 moe </a:t>
            </a:r>
            <a:r>
              <a:rPr lang="mi-NZ" dirty="0" err="1"/>
              <a:t>acute</a:t>
            </a:r>
            <a:r>
              <a:rPr lang="mi-NZ" dirty="0"/>
              <a:t> </a:t>
            </a:r>
            <a:r>
              <a:rPr lang="mi-NZ" dirty="0" err="1"/>
              <a:t>procedures</a:t>
            </a:r>
            <a:r>
              <a:rPr lang="mi-NZ" dirty="0"/>
              <a:t> ( 9%)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F1D15-C546-4B27-B304-6F0599FD168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317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18000 more </a:t>
            </a:r>
            <a:r>
              <a:rPr lang="mi-NZ" dirty="0" err="1"/>
              <a:t>FSAs</a:t>
            </a:r>
            <a:r>
              <a:rPr lang="mi-NZ" dirty="0"/>
              <a:t> 6% </a:t>
            </a:r>
            <a:r>
              <a:rPr lang="mi-NZ" dirty="0" err="1"/>
              <a:t>increase</a:t>
            </a:r>
            <a:r>
              <a:rPr lang="mi-NZ" dirty="0"/>
              <a:t>   </a:t>
            </a:r>
            <a:r>
              <a:rPr lang="mi-NZ" dirty="0" err="1"/>
              <a:t>but</a:t>
            </a:r>
            <a:r>
              <a:rPr lang="mi-NZ" dirty="0"/>
              <a:t> 110000 ED </a:t>
            </a:r>
            <a:r>
              <a:rPr lang="mi-NZ" dirty="0" err="1"/>
              <a:t>attendances</a:t>
            </a:r>
            <a:r>
              <a:rPr lang="mi-NZ" dirty="0"/>
              <a:t> ( 9% ) </a:t>
            </a:r>
            <a:r>
              <a:rPr lang="mi-NZ" dirty="0" err="1"/>
              <a:t>increase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F1D15-C546-4B27-B304-6F0599FD168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45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0E50C-4222-44C8-BEA5-0A27EA3CCD35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908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AC637-2226-A54F-B2DE-5D02C43D8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9396" y="0"/>
            <a:ext cx="4212603" cy="5029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34AE92-42F8-9C49-AC1B-479290E3D9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10335126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97B82A-BCB6-4E49-BD01-8BDF288185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138" y="2125244"/>
            <a:ext cx="5017168" cy="3950537"/>
          </a:xfrm>
        </p:spPr>
        <p:txBody>
          <a:bodyPr/>
          <a:lstStyle>
            <a:lvl1pPr marL="0" indent="0">
              <a:buNone/>
              <a:defRPr sz="2600" b="1"/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2DF885-1649-5A48-85F5-F398B3057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2095" y="2125243"/>
            <a:ext cx="5017168" cy="39505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C6A5-7C12-4FA3-8402-B8F2FB9B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BFEAFE-16EB-49D8-9A0F-5139B5CF558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2587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8AFB67-8078-7743-BBBB-728EEE0EE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06B29-9804-B245-B86F-1FA80830A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33" y="2110260"/>
            <a:ext cx="9996668" cy="2387600"/>
          </a:xfrm>
        </p:spPr>
        <p:txBody>
          <a:bodyPr anchor="b">
            <a:normAutofit/>
          </a:bodyPr>
          <a:lstStyle>
            <a:lvl1pPr algn="l">
              <a:defRPr lang="en-NZ" sz="7000" b="1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NZ" b="1">
                <a:solidFill>
                  <a:srgbClr val="CDEBEF"/>
                </a:solidFill>
                <a:effectLst/>
                <a:latin typeface="Arial" panose="020B0604020202020204" pitchFamily="34" charset="0"/>
              </a:rPr>
              <a:t>Cover page </a:t>
            </a:r>
            <a:br>
              <a:rPr lang="en-NZ" b="1">
                <a:solidFill>
                  <a:srgbClr val="CDEBEF"/>
                </a:solidFill>
                <a:effectLst/>
                <a:latin typeface="Arial" panose="020B0604020202020204" pitchFamily="34" charset="0"/>
              </a:rPr>
            </a:br>
            <a:r>
              <a:rPr lang="en-NZ" b="1">
                <a:solidFill>
                  <a:srgbClr val="CDEBEF"/>
                </a:solidFill>
                <a:effectLst/>
                <a:latin typeface="Arial" panose="020B0604020202020204" pitchFamily="34" charset="0"/>
              </a:rPr>
              <a:t>option one</a:t>
            </a:r>
            <a:endParaRPr lang="en-NZ">
              <a:solidFill>
                <a:srgbClr val="CDEBE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E590B-CF11-1141-9EC0-24B006302A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355" y="4758654"/>
            <a:ext cx="9915645" cy="485442"/>
          </a:xfrm>
        </p:spPr>
        <p:txBody>
          <a:bodyPr/>
          <a:lstStyle>
            <a:lvl1pPr marL="0" indent="0" algn="l">
              <a:buNone/>
              <a:defRPr lang="en-NZ" b="1" smtClean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b="1">
                <a:solidFill>
                  <a:srgbClr val="00B2B9"/>
                </a:solidFill>
                <a:effectLst/>
                <a:latin typeface="Arial" panose="020B0604020202020204" pitchFamily="34" charset="0"/>
              </a:rPr>
              <a:t>Subheading</a:t>
            </a:r>
            <a:endParaRPr lang="en-NZ">
              <a:solidFill>
                <a:srgbClr val="00B2B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D1E8C-F4B6-9447-BFE8-9A5892CF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5" y="5244097"/>
            <a:ext cx="9915644" cy="365125"/>
          </a:xfrm>
        </p:spPr>
        <p:txBody>
          <a:bodyPr/>
          <a:lstStyle>
            <a:lvl1pPr algn="l">
              <a:defRPr sz="2400" b="1">
                <a:solidFill>
                  <a:schemeClr val="bg2"/>
                </a:solidFill>
              </a:defRPr>
            </a:lvl1pPr>
          </a:lstStyle>
          <a:p>
            <a:fld id="{760D1E2C-25B0-4F41-B0D0-99B7BBE766BA}" type="datetimeFigureOut">
              <a:rPr lang="en-US" smtClean="0"/>
              <a:pPr/>
              <a:t>5/14/2024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4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8F8557-71A9-1F4D-8675-DE87C16A7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19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5230C-F485-5344-B8E0-03253F1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3620" y="2638926"/>
            <a:ext cx="4786229" cy="2348665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en-GB"/>
              <a:t>Divider page option two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6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SS Layout Te Manawa T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9">
            <a:extLst>
              <a:ext uri="{FF2B5EF4-FFF2-40B4-BE49-F238E27FC236}">
                <a16:creationId xmlns:a16="http://schemas.microsoft.com/office/drawing/2014/main" id="{EBFDBCA7-FB44-4C5F-898B-84ACA47DD35D}"/>
              </a:ext>
            </a:extLst>
          </p:cNvPr>
          <p:cNvSpPr/>
          <p:nvPr/>
        </p:nvSpPr>
        <p:spPr>
          <a:xfrm rot="10800000" flipH="1">
            <a:off x="324001" y="77566"/>
            <a:ext cx="11545200" cy="577023"/>
          </a:xfrm>
          <a:prstGeom prst="round1Rect">
            <a:avLst>
              <a:gd name="adj" fmla="val 10516"/>
            </a:avLst>
          </a:prstGeom>
          <a:solidFill>
            <a:srgbClr val="453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E469B6A-5CF3-44BC-AC28-0E0D2EB4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99" y="77565"/>
            <a:ext cx="11452258" cy="577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D15B1F-81E7-4340-BF75-253517264B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2799" y="741872"/>
            <a:ext cx="11452258" cy="5805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 b="0">
                <a:solidFill>
                  <a:schemeClr val="tx1"/>
                </a:solidFill>
                <a:latin typeface="+mn-lt"/>
              </a:defRPr>
            </a:lvl1pPr>
            <a:lvl2pPr marL="447675" indent="-247650">
              <a:buFont typeface="Arial" panose="020B0604020202020204" pitchFamily="34" charset="0"/>
              <a:buChar char="•"/>
              <a:tabLst>
                <a:tab pos="628650" algn="l"/>
              </a:tabLst>
              <a:defRPr sz="2400" b="0">
                <a:solidFill>
                  <a:schemeClr val="tx1"/>
                </a:solidFill>
                <a:latin typeface="+mn-lt"/>
              </a:defRPr>
            </a:lvl2pPr>
            <a:lvl3pPr marL="809625" indent="-257175">
              <a:buFont typeface="Courier New" panose="02070309020205020404" pitchFamily="49" charset="0"/>
              <a:buChar char="o"/>
              <a:defRPr sz="2000" b="0">
                <a:solidFill>
                  <a:schemeClr val="tx1"/>
                </a:solidFill>
                <a:latin typeface="+mn-lt"/>
              </a:defRPr>
            </a:lvl3pPr>
            <a:lvl4pPr>
              <a:defRPr sz="1800" b="0">
                <a:solidFill>
                  <a:schemeClr val="tx1"/>
                </a:solidFill>
                <a:latin typeface="+mn-lt"/>
              </a:defRPr>
            </a:lvl4pPr>
            <a:lvl5pPr>
              <a:defRPr sz="18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02474-F8EB-46A4-B4C2-74B6AA2B0C85}"/>
              </a:ext>
            </a:extLst>
          </p:cNvPr>
          <p:cNvSpPr/>
          <p:nvPr/>
        </p:nvSpPr>
        <p:spPr>
          <a:xfrm>
            <a:off x="11973767" y="6639138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547B-A348-4125-AF02-2EA3A6F3D488}" type="slidenum">
              <a:rPr kumimoji="0" lang="en-NZ" sz="1100" b="1" i="0" u="none" strike="noStrike" kern="1200" cap="none" spc="0" normalizeH="0" baseline="0" noProof="0" smtClean="0">
                <a:ln>
                  <a:noFill/>
                </a:ln>
                <a:solidFill>
                  <a:srgbClr val="0982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NZ" sz="1100" b="1" i="0" u="none" strike="noStrike" kern="1200" cap="none" spc="0" normalizeH="0" baseline="0" noProof="0" dirty="0">
              <a:ln>
                <a:noFill/>
              </a:ln>
              <a:solidFill>
                <a:srgbClr val="0982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E5FA2-CB0E-0B23-DF1D-EF2797DF7186}"/>
              </a:ext>
            </a:extLst>
          </p:cNvPr>
          <p:cNvSpPr/>
          <p:nvPr/>
        </p:nvSpPr>
        <p:spPr>
          <a:xfrm>
            <a:off x="10731057" y="416740"/>
            <a:ext cx="1044000" cy="18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700" b="1" dirty="0">
                <a:latin typeface="Poppins" panose="00000500000000000000" pitchFamily="2" charset="0"/>
                <a:cs typeface="Poppins" panose="00000500000000000000" pitchFamily="2" charset="0"/>
              </a:rPr>
              <a:t>HSS Te Manawa Taki Region</a:t>
            </a:r>
          </a:p>
        </p:txBody>
      </p:sp>
      <p:pic>
        <p:nvPicPr>
          <p:cNvPr id="85" name="Picture 84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8836D4D-8B30-C623-9A0A-883F358C0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6328" r="9484" b="18954"/>
          <a:stretch/>
        </p:blipFill>
        <p:spPr>
          <a:xfrm>
            <a:off x="10759878" y="126096"/>
            <a:ext cx="986358" cy="258194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4504109-0D74-DA97-1D50-F157C196EE1A}"/>
              </a:ext>
            </a:extLst>
          </p:cNvPr>
          <p:cNvCxnSpPr>
            <a:cxnSpLocks/>
          </p:cNvCxnSpPr>
          <p:nvPr/>
        </p:nvCxnSpPr>
        <p:spPr>
          <a:xfrm flipH="1">
            <a:off x="10727175" y="396196"/>
            <a:ext cx="105176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943ECE26-88DC-6BDE-0298-5658EDF1B1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837AA9"/>
              </a:clrFrom>
              <a:clrTo>
                <a:srgbClr val="837A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21470" r="87756" b="22422"/>
          <a:stretch/>
        </p:blipFill>
        <p:spPr>
          <a:xfrm>
            <a:off x="10211275" y="135677"/>
            <a:ext cx="454459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03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NZ Titl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B2D5CD-77A0-3FCB-D196-43DBF423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7" y="1214437"/>
            <a:ext cx="9144000" cy="39059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78FB95C-428B-58AB-B4C5-FF23A16C7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5" y="5236523"/>
            <a:ext cx="8312727" cy="523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30A1AC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80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NZ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DAE2D-4864-81AC-3822-75CDDABE48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4679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5C1A6E-B89E-F945-FD5C-6F5ABE15E7D9}"/>
              </a:ext>
            </a:extLst>
          </p:cNvPr>
          <p:cNvSpPr/>
          <p:nvPr userDrawn="1"/>
        </p:nvSpPr>
        <p:spPr>
          <a:xfrm>
            <a:off x="0" y="326641"/>
            <a:ext cx="12192000" cy="546195"/>
          </a:xfrm>
          <a:prstGeom prst="rect">
            <a:avLst/>
          </a:prstGeom>
          <a:gradFill flip="none" rotWithShape="1">
            <a:gsLst>
              <a:gs pos="0">
                <a:srgbClr val="01615E"/>
              </a:gs>
              <a:gs pos="53000">
                <a:srgbClr val="2E268C"/>
              </a:gs>
              <a:gs pos="16000">
                <a:srgbClr val="0A4086"/>
              </a:gs>
              <a:gs pos="27000">
                <a:srgbClr val="102BA0"/>
              </a:gs>
              <a:gs pos="80000">
                <a:srgbClr val="4B2177"/>
              </a:gs>
              <a:gs pos="100000">
                <a:srgbClr val="4B217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E469B6A-5CF3-44BC-AC28-0E0D2EB4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99" y="326641"/>
            <a:ext cx="11452258" cy="546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D15B1F-81E7-4340-BF75-253517264B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2799" y="981230"/>
            <a:ext cx="11452258" cy="5566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 b="0">
                <a:solidFill>
                  <a:schemeClr val="tx1"/>
                </a:solidFill>
                <a:latin typeface="+mn-lt"/>
              </a:defRPr>
            </a:lvl1pPr>
            <a:lvl2pPr marL="447675" indent="-247650">
              <a:buFont typeface="Arial" panose="020B0604020202020204" pitchFamily="34" charset="0"/>
              <a:buChar char="•"/>
              <a:tabLst>
                <a:tab pos="628650" algn="l"/>
              </a:tabLst>
              <a:defRPr sz="2400" b="0">
                <a:solidFill>
                  <a:schemeClr val="tx1"/>
                </a:solidFill>
                <a:latin typeface="+mn-lt"/>
              </a:defRPr>
            </a:lvl2pPr>
            <a:lvl3pPr marL="809625" indent="-257175">
              <a:buFont typeface="Courier New" panose="02070309020205020404" pitchFamily="49" charset="0"/>
              <a:buChar char="o"/>
              <a:defRPr sz="2000" b="0">
                <a:solidFill>
                  <a:schemeClr val="tx1"/>
                </a:solidFill>
                <a:latin typeface="+mn-lt"/>
              </a:defRPr>
            </a:lvl3pPr>
            <a:lvl4pPr>
              <a:defRPr sz="1800" b="0">
                <a:solidFill>
                  <a:schemeClr val="tx1"/>
                </a:solidFill>
                <a:latin typeface="+mn-lt"/>
              </a:defRPr>
            </a:lvl4pPr>
            <a:lvl5pPr>
              <a:defRPr sz="18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2F5F239B-FA7F-F2E9-9CA5-20EACC88D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9710" r="5185" b="22943"/>
          <a:stretch/>
        </p:blipFill>
        <p:spPr>
          <a:xfrm>
            <a:off x="10744200" y="6622386"/>
            <a:ext cx="1125001" cy="1945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CE9FD8-9D8B-AA70-E59F-9452581C9FBE}"/>
              </a:ext>
            </a:extLst>
          </p:cNvPr>
          <p:cNvSpPr/>
          <p:nvPr userDrawn="1"/>
        </p:nvSpPr>
        <p:spPr>
          <a:xfrm>
            <a:off x="11973767" y="6639138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547B-A348-4125-AF02-2EA3A6F3D488}" type="slidenum">
              <a:rPr kumimoji="0" lang="en-NZ" sz="1100" b="1" i="0" u="none" strike="noStrike" kern="1200" cap="none" spc="0" normalizeH="0" baseline="0" noProof="0" smtClean="0">
                <a:ln>
                  <a:noFill/>
                </a:ln>
                <a:solidFill>
                  <a:srgbClr val="0982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NZ" sz="1100" b="1" i="0" u="none" strike="noStrike" kern="1200" cap="none" spc="0" normalizeH="0" baseline="0" noProof="0" dirty="0">
              <a:ln>
                <a:noFill/>
              </a:ln>
              <a:solidFill>
                <a:srgbClr val="0982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3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HSS Layout 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9">
            <a:extLst>
              <a:ext uri="{FF2B5EF4-FFF2-40B4-BE49-F238E27FC236}">
                <a16:creationId xmlns:a16="http://schemas.microsoft.com/office/drawing/2014/main" id="{EBFDBCA7-FB44-4C5F-898B-84ACA47DD35D}"/>
              </a:ext>
            </a:extLst>
          </p:cNvPr>
          <p:cNvSpPr/>
          <p:nvPr/>
        </p:nvSpPr>
        <p:spPr>
          <a:xfrm rot="10800000" flipH="1">
            <a:off x="324001" y="77566"/>
            <a:ext cx="11545200" cy="577023"/>
          </a:xfrm>
          <a:prstGeom prst="round1Rect">
            <a:avLst>
              <a:gd name="adj" fmla="val 10516"/>
            </a:avLst>
          </a:prstGeom>
          <a:solidFill>
            <a:srgbClr val="041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E469B6A-5CF3-44BC-AC28-0E0D2EB4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99" y="77565"/>
            <a:ext cx="11452258" cy="577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D15B1F-81E7-4340-BF75-253517264B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2799" y="741872"/>
            <a:ext cx="11452258" cy="5805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 b="0">
                <a:solidFill>
                  <a:schemeClr val="tx1"/>
                </a:solidFill>
                <a:latin typeface="+mn-lt"/>
              </a:defRPr>
            </a:lvl1pPr>
            <a:lvl2pPr marL="447675" indent="-247650">
              <a:buFont typeface="Arial" panose="020B0604020202020204" pitchFamily="34" charset="0"/>
              <a:buChar char="•"/>
              <a:tabLst>
                <a:tab pos="628650" algn="l"/>
              </a:tabLst>
              <a:defRPr sz="2400" b="0">
                <a:solidFill>
                  <a:schemeClr val="tx1"/>
                </a:solidFill>
                <a:latin typeface="+mn-lt"/>
              </a:defRPr>
            </a:lvl2pPr>
            <a:lvl3pPr marL="809625" indent="-257175">
              <a:buFont typeface="Courier New" panose="02070309020205020404" pitchFamily="49" charset="0"/>
              <a:buChar char="o"/>
              <a:defRPr sz="2000" b="0">
                <a:solidFill>
                  <a:schemeClr val="tx1"/>
                </a:solidFill>
                <a:latin typeface="+mn-lt"/>
              </a:defRPr>
            </a:lvl3pPr>
            <a:lvl4pPr>
              <a:defRPr sz="1800" b="0">
                <a:solidFill>
                  <a:schemeClr val="tx1"/>
                </a:solidFill>
                <a:latin typeface="+mn-lt"/>
              </a:defRPr>
            </a:lvl4pPr>
            <a:lvl5pPr>
              <a:defRPr sz="1800"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02474-F8EB-46A4-B4C2-74B6AA2B0C85}"/>
              </a:ext>
            </a:extLst>
          </p:cNvPr>
          <p:cNvSpPr/>
          <p:nvPr/>
        </p:nvSpPr>
        <p:spPr>
          <a:xfrm>
            <a:off x="11973767" y="6639138"/>
            <a:ext cx="18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547B-A348-4125-AF02-2EA3A6F3D488}" type="slidenum">
              <a:rPr kumimoji="0" lang="en-NZ" sz="1100" b="1" i="0" u="none" strike="noStrike" kern="1200" cap="none" spc="0" normalizeH="0" baseline="0" noProof="0" smtClean="0">
                <a:ln>
                  <a:noFill/>
                </a:ln>
                <a:solidFill>
                  <a:srgbClr val="0982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NZ" sz="1100" b="1" i="0" u="none" strike="noStrike" kern="1200" cap="none" spc="0" normalizeH="0" baseline="0" noProof="0">
              <a:ln>
                <a:noFill/>
              </a:ln>
              <a:solidFill>
                <a:srgbClr val="0982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oogle Shape;25473;p304">
            <a:extLst>
              <a:ext uri="{FF2B5EF4-FFF2-40B4-BE49-F238E27FC236}">
                <a16:creationId xmlns:a16="http://schemas.microsoft.com/office/drawing/2014/main" id="{C0E66DFE-B361-44A5-1125-4F72C47D80C4}"/>
              </a:ext>
            </a:extLst>
          </p:cNvPr>
          <p:cNvSpPr/>
          <p:nvPr/>
        </p:nvSpPr>
        <p:spPr>
          <a:xfrm>
            <a:off x="10172783" y="135299"/>
            <a:ext cx="460248" cy="461556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72" y="191"/>
                </a:moveTo>
                <a:cubicBezTo>
                  <a:pt x="96" y="191"/>
                  <a:pt x="96" y="191"/>
                  <a:pt x="96" y="191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72" y="216"/>
                  <a:pt x="72" y="216"/>
                  <a:pt x="72" y="216"/>
                </a:cubicBezTo>
                <a:lnTo>
                  <a:pt x="72" y="191"/>
                </a:lnTo>
                <a:close/>
                <a:moveTo>
                  <a:pt x="168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16"/>
                  <a:pt x="192" y="216"/>
                  <a:pt x="192" y="216"/>
                </a:cubicBezTo>
                <a:cubicBezTo>
                  <a:pt x="168" y="216"/>
                  <a:pt x="168" y="216"/>
                  <a:pt x="168" y="216"/>
                </a:cubicBezTo>
                <a:lnTo>
                  <a:pt x="168" y="96"/>
                </a:lnTo>
                <a:close/>
                <a:moveTo>
                  <a:pt x="264" y="144"/>
                </a:moveTo>
                <a:cubicBezTo>
                  <a:pt x="288" y="144"/>
                  <a:pt x="288" y="144"/>
                  <a:pt x="288" y="144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64" y="216"/>
                  <a:pt x="264" y="216"/>
                  <a:pt x="264" y="216"/>
                </a:cubicBezTo>
                <a:lnTo>
                  <a:pt x="264" y="144"/>
                </a:lnTo>
                <a:close/>
                <a:moveTo>
                  <a:pt x="119" y="240"/>
                </a:moveTo>
                <a:cubicBezTo>
                  <a:pt x="143" y="240"/>
                  <a:pt x="143" y="240"/>
                  <a:pt x="143" y="240"/>
                </a:cubicBezTo>
                <a:cubicBezTo>
                  <a:pt x="215" y="240"/>
                  <a:pt x="215" y="240"/>
                  <a:pt x="215" y="240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311" y="240"/>
                  <a:pt x="311" y="240"/>
                  <a:pt x="311" y="240"/>
                </a:cubicBezTo>
                <a:cubicBezTo>
                  <a:pt x="360" y="240"/>
                  <a:pt x="360" y="240"/>
                  <a:pt x="360" y="240"/>
                </a:cubicBezTo>
                <a:cubicBezTo>
                  <a:pt x="360" y="216"/>
                  <a:pt x="360" y="216"/>
                  <a:pt x="360" y="216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1" y="119"/>
                  <a:pt x="311" y="119"/>
                  <a:pt x="311" y="119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0" y="216"/>
                  <a:pt x="240" y="216"/>
                  <a:pt x="240" y="216"/>
                </a:cubicBezTo>
                <a:cubicBezTo>
                  <a:pt x="215" y="216"/>
                  <a:pt x="215" y="216"/>
                  <a:pt x="215" y="216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216"/>
                  <a:pt x="143" y="216"/>
                  <a:pt x="143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47" y="168"/>
                  <a:pt x="47" y="168"/>
                  <a:pt x="47" y="168"/>
                </a:cubicBezTo>
                <a:cubicBezTo>
                  <a:pt x="47" y="216"/>
                  <a:pt x="47" y="216"/>
                  <a:pt x="4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0"/>
                  <a:pt x="0" y="240"/>
                  <a:pt x="0" y="240"/>
                </a:cubicBezTo>
                <a:cubicBezTo>
                  <a:pt x="47" y="240"/>
                  <a:pt x="47" y="240"/>
                  <a:pt x="47" y="240"/>
                </a:cubicBezTo>
                <a:lnTo>
                  <a:pt x="119" y="240"/>
                </a:lnTo>
                <a:close/>
                <a:moveTo>
                  <a:pt x="288" y="372"/>
                </a:moveTo>
                <a:cubicBezTo>
                  <a:pt x="288" y="349"/>
                  <a:pt x="296" y="328"/>
                  <a:pt x="313" y="312"/>
                </a:cubicBezTo>
                <a:cubicBezTo>
                  <a:pt x="329" y="296"/>
                  <a:pt x="350" y="288"/>
                  <a:pt x="372" y="288"/>
                </a:cubicBezTo>
                <a:cubicBezTo>
                  <a:pt x="393" y="288"/>
                  <a:pt x="415" y="296"/>
                  <a:pt x="431" y="312"/>
                </a:cubicBezTo>
                <a:cubicBezTo>
                  <a:pt x="447" y="328"/>
                  <a:pt x="456" y="349"/>
                  <a:pt x="456" y="372"/>
                </a:cubicBezTo>
                <a:cubicBezTo>
                  <a:pt x="456" y="394"/>
                  <a:pt x="447" y="415"/>
                  <a:pt x="431" y="431"/>
                </a:cubicBezTo>
                <a:cubicBezTo>
                  <a:pt x="416" y="447"/>
                  <a:pt x="394" y="455"/>
                  <a:pt x="372" y="455"/>
                </a:cubicBezTo>
                <a:cubicBezTo>
                  <a:pt x="353" y="455"/>
                  <a:pt x="336" y="449"/>
                  <a:pt x="322" y="439"/>
                </a:cubicBezTo>
                <a:cubicBezTo>
                  <a:pt x="384" y="377"/>
                  <a:pt x="384" y="377"/>
                  <a:pt x="384" y="377"/>
                </a:cubicBezTo>
                <a:cubicBezTo>
                  <a:pt x="384" y="408"/>
                  <a:pt x="384" y="408"/>
                  <a:pt x="384" y="408"/>
                </a:cubicBezTo>
                <a:cubicBezTo>
                  <a:pt x="408" y="408"/>
                  <a:pt x="408" y="408"/>
                  <a:pt x="408" y="408"/>
                </a:cubicBezTo>
                <a:cubicBezTo>
                  <a:pt x="408" y="336"/>
                  <a:pt x="408" y="336"/>
                  <a:pt x="408" y="336"/>
                </a:cubicBezTo>
                <a:cubicBezTo>
                  <a:pt x="336" y="336"/>
                  <a:pt x="336" y="336"/>
                  <a:pt x="336" y="336"/>
                </a:cubicBezTo>
                <a:cubicBezTo>
                  <a:pt x="336" y="360"/>
                  <a:pt x="336" y="360"/>
                  <a:pt x="336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05" y="422"/>
                  <a:pt x="305" y="422"/>
                  <a:pt x="305" y="422"/>
                </a:cubicBezTo>
                <a:cubicBezTo>
                  <a:pt x="294" y="407"/>
                  <a:pt x="288" y="390"/>
                  <a:pt x="288" y="372"/>
                </a:cubicBezTo>
                <a:close/>
                <a:moveTo>
                  <a:pt x="0" y="0"/>
                </a:moveTo>
                <a:cubicBezTo>
                  <a:pt x="0" y="191"/>
                  <a:pt x="0" y="191"/>
                  <a:pt x="0" y="191"/>
                </a:cubicBezTo>
                <a:cubicBezTo>
                  <a:pt x="24" y="191"/>
                  <a:pt x="24" y="191"/>
                  <a:pt x="24" y="191"/>
                </a:cubicBezTo>
                <a:cubicBezTo>
                  <a:pt x="24" y="24"/>
                  <a:pt x="24" y="24"/>
                  <a:pt x="24" y="24"/>
                </a:cubicBezTo>
                <a:cubicBezTo>
                  <a:pt x="552" y="24"/>
                  <a:pt x="552" y="24"/>
                  <a:pt x="552" y="24"/>
                </a:cubicBezTo>
                <a:cubicBezTo>
                  <a:pt x="552" y="551"/>
                  <a:pt x="552" y="551"/>
                  <a:pt x="552" y="551"/>
                </a:cubicBezTo>
                <a:cubicBezTo>
                  <a:pt x="88" y="551"/>
                  <a:pt x="88" y="551"/>
                  <a:pt x="88" y="551"/>
                </a:cubicBezTo>
                <a:cubicBezTo>
                  <a:pt x="203" y="436"/>
                  <a:pt x="203" y="436"/>
                  <a:pt x="203" y="436"/>
                </a:cubicBezTo>
                <a:cubicBezTo>
                  <a:pt x="264" y="496"/>
                  <a:pt x="264" y="496"/>
                  <a:pt x="264" y="496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25" y="471"/>
                  <a:pt x="348" y="479"/>
                  <a:pt x="372" y="479"/>
                </a:cubicBezTo>
                <a:cubicBezTo>
                  <a:pt x="396" y="479"/>
                  <a:pt x="419" y="471"/>
                  <a:pt x="439" y="455"/>
                </a:cubicBezTo>
                <a:cubicBezTo>
                  <a:pt x="507" y="524"/>
                  <a:pt x="507" y="524"/>
                  <a:pt x="507" y="524"/>
                </a:cubicBezTo>
                <a:cubicBezTo>
                  <a:pt x="524" y="507"/>
                  <a:pt x="524" y="507"/>
                  <a:pt x="524" y="507"/>
                </a:cubicBezTo>
                <a:cubicBezTo>
                  <a:pt x="456" y="439"/>
                  <a:pt x="456" y="439"/>
                  <a:pt x="456" y="439"/>
                </a:cubicBezTo>
                <a:cubicBezTo>
                  <a:pt x="490" y="396"/>
                  <a:pt x="487" y="334"/>
                  <a:pt x="448" y="295"/>
                </a:cubicBezTo>
                <a:cubicBezTo>
                  <a:pt x="406" y="253"/>
                  <a:pt x="337" y="253"/>
                  <a:pt x="295" y="295"/>
                </a:cubicBezTo>
                <a:cubicBezTo>
                  <a:pt x="256" y="334"/>
                  <a:pt x="254" y="396"/>
                  <a:pt x="288" y="439"/>
                </a:cubicBezTo>
                <a:cubicBezTo>
                  <a:pt x="264" y="462"/>
                  <a:pt x="264" y="462"/>
                  <a:pt x="264" y="462"/>
                </a:cubicBezTo>
                <a:cubicBezTo>
                  <a:pt x="203" y="403"/>
                  <a:pt x="203" y="403"/>
                  <a:pt x="203" y="403"/>
                </a:cubicBezTo>
                <a:cubicBezTo>
                  <a:pt x="55" y="551"/>
                  <a:pt x="55" y="551"/>
                  <a:pt x="55" y="551"/>
                </a:cubicBezTo>
                <a:cubicBezTo>
                  <a:pt x="24" y="551"/>
                  <a:pt x="24" y="551"/>
                  <a:pt x="24" y="551"/>
                </a:cubicBezTo>
                <a:cubicBezTo>
                  <a:pt x="24" y="264"/>
                  <a:pt x="24" y="264"/>
                  <a:pt x="24" y="264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336" y="96"/>
                </a:moveTo>
                <a:cubicBezTo>
                  <a:pt x="456" y="96"/>
                  <a:pt x="456" y="96"/>
                  <a:pt x="456" y="96"/>
                </a:cubicBezTo>
                <a:cubicBezTo>
                  <a:pt x="456" y="72"/>
                  <a:pt x="456" y="72"/>
                  <a:pt x="456" y="72"/>
                </a:cubicBezTo>
                <a:cubicBezTo>
                  <a:pt x="336" y="72"/>
                  <a:pt x="336" y="72"/>
                  <a:pt x="336" y="72"/>
                </a:cubicBezTo>
                <a:lnTo>
                  <a:pt x="336" y="96"/>
                </a:lnTo>
                <a:close/>
                <a:moveTo>
                  <a:pt x="480" y="96"/>
                </a:moveTo>
                <a:cubicBezTo>
                  <a:pt x="503" y="96"/>
                  <a:pt x="503" y="96"/>
                  <a:pt x="503" y="96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480" y="72"/>
                  <a:pt x="480" y="72"/>
                  <a:pt x="480" y="72"/>
                </a:cubicBezTo>
                <a:lnTo>
                  <a:pt x="480" y="96"/>
                </a:lnTo>
                <a:close/>
                <a:moveTo>
                  <a:pt x="431" y="144"/>
                </a:moveTo>
                <a:cubicBezTo>
                  <a:pt x="503" y="144"/>
                  <a:pt x="503" y="144"/>
                  <a:pt x="503" y="144"/>
                </a:cubicBezTo>
                <a:cubicBezTo>
                  <a:pt x="503" y="119"/>
                  <a:pt x="503" y="119"/>
                  <a:pt x="503" y="119"/>
                </a:cubicBezTo>
                <a:cubicBezTo>
                  <a:pt x="431" y="119"/>
                  <a:pt x="431" y="119"/>
                  <a:pt x="431" y="119"/>
                </a:cubicBezTo>
                <a:lnTo>
                  <a:pt x="431" y="144"/>
                </a:lnTo>
                <a:close/>
                <a:moveTo>
                  <a:pt x="360" y="144"/>
                </a:moveTo>
                <a:cubicBezTo>
                  <a:pt x="407" y="144"/>
                  <a:pt x="407" y="144"/>
                  <a:pt x="407" y="144"/>
                </a:cubicBezTo>
                <a:cubicBezTo>
                  <a:pt x="407" y="119"/>
                  <a:pt x="407" y="119"/>
                  <a:pt x="407" y="119"/>
                </a:cubicBezTo>
                <a:cubicBezTo>
                  <a:pt x="360" y="119"/>
                  <a:pt x="360" y="119"/>
                  <a:pt x="360" y="119"/>
                </a:cubicBezTo>
                <a:lnTo>
                  <a:pt x="360" y="144"/>
                </a:lnTo>
                <a:close/>
                <a:moveTo>
                  <a:pt x="119" y="312"/>
                </a:moveTo>
                <a:cubicBezTo>
                  <a:pt x="240" y="312"/>
                  <a:pt x="240" y="312"/>
                  <a:pt x="240" y="312"/>
                </a:cubicBezTo>
                <a:cubicBezTo>
                  <a:pt x="240" y="287"/>
                  <a:pt x="240" y="287"/>
                  <a:pt x="240" y="287"/>
                </a:cubicBezTo>
                <a:cubicBezTo>
                  <a:pt x="119" y="287"/>
                  <a:pt x="119" y="287"/>
                  <a:pt x="119" y="287"/>
                </a:cubicBezTo>
                <a:lnTo>
                  <a:pt x="119" y="312"/>
                </a:lnTo>
                <a:close/>
                <a:moveTo>
                  <a:pt x="72" y="312"/>
                </a:moveTo>
                <a:cubicBezTo>
                  <a:pt x="96" y="312"/>
                  <a:pt x="96" y="312"/>
                  <a:pt x="96" y="312"/>
                </a:cubicBezTo>
                <a:cubicBezTo>
                  <a:pt x="96" y="287"/>
                  <a:pt x="96" y="287"/>
                  <a:pt x="96" y="287"/>
                </a:cubicBezTo>
                <a:cubicBezTo>
                  <a:pt x="72" y="287"/>
                  <a:pt x="72" y="287"/>
                  <a:pt x="72" y="287"/>
                </a:cubicBezTo>
                <a:lnTo>
                  <a:pt x="72" y="312"/>
                </a:lnTo>
                <a:close/>
                <a:moveTo>
                  <a:pt x="72" y="359"/>
                </a:moveTo>
                <a:cubicBezTo>
                  <a:pt x="143" y="359"/>
                  <a:pt x="143" y="359"/>
                  <a:pt x="143" y="359"/>
                </a:cubicBezTo>
                <a:cubicBezTo>
                  <a:pt x="143" y="336"/>
                  <a:pt x="143" y="336"/>
                  <a:pt x="143" y="336"/>
                </a:cubicBezTo>
                <a:cubicBezTo>
                  <a:pt x="72" y="336"/>
                  <a:pt x="72" y="336"/>
                  <a:pt x="72" y="336"/>
                </a:cubicBezTo>
                <a:lnTo>
                  <a:pt x="72" y="359"/>
                </a:lnTo>
                <a:close/>
                <a:moveTo>
                  <a:pt x="168" y="359"/>
                </a:moveTo>
                <a:cubicBezTo>
                  <a:pt x="215" y="359"/>
                  <a:pt x="215" y="359"/>
                  <a:pt x="215" y="359"/>
                </a:cubicBezTo>
                <a:cubicBezTo>
                  <a:pt x="215" y="336"/>
                  <a:pt x="215" y="336"/>
                  <a:pt x="215" y="336"/>
                </a:cubicBezTo>
                <a:cubicBezTo>
                  <a:pt x="168" y="336"/>
                  <a:pt x="168" y="336"/>
                  <a:pt x="168" y="336"/>
                </a:cubicBezTo>
                <a:lnTo>
                  <a:pt x="168" y="35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spcFirstLastPara="1" wrap="square" lIns="114300" tIns="57150" rIns="114300" bIns="571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75" b="1" i="0" u="none" strike="noStrike" kern="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933558A-3160-F65E-7F82-AEFB85D2DC40}"/>
              </a:ext>
            </a:extLst>
          </p:cNvPr>
          <p:cNvSpPr/>
          <p:nvPr/>
        </p:nvSpPr>
        <p:spPr>
          <a:xfrm>
            <a:off x="10731057" y="416740"/>
            <a:ext cx="1044000" cy="18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700" b="1">
                <a:latin typeface="Poppins" panose="00000500000000000000" pitchFamily="2" charset="0"/>
                <a:cs typeface="Poppins" panose="00000500000000000000" pitchFamily="2" charset="0"/>
              </a:rPr>
              <a:t>HSS Delivery</a:t>
            </a:r>
            <a:br>
              <a:rPr lang="en-NZ" sz="700" b="1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NZ" sz="700" b="1">
                <a:latin typeface="Poppins" panose="00000500000000000000" pitchFamily="2" charset="0"/>
                <a:cs typeface="Poppins" panose="00000500000000000000" pitchFamily="2" charset="0"/>
              </a:rPr>
              <a:t>Unit</a:t>
            </a:r>
          </a:p>
        </p:txBody>
      </p:sp>
      <p:pic>
        <p:nvPicPr>
          <p:cNvPr id="61" name="Picture 6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FC17AF2-E4EF-DA99-52B4-BCD8D6417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16328" r="9484" b="18954"/>
          <a:stretch/>
        </p:blipFill>
        <p:spPr>
          <a:xfrm>
            <a:off x="10759878" y="126096"/>
            <a:ext cx="986358" cy="258194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B0B8226-C6FE-6B69-03AA-5CE46346120C}"/>
              </a:ext>
            </a:extLst>
          </p:cNvPr>
          <p:cNvCxnSpPr>
            <a:cxnSpLocks/>
          </p:cNvCxnSpPr>
          <p:nvPr/>
        </p:nvCxnSpPr>
        <p:spPr>
          <a:xfrm flipH="1">
            <a:off x="10727175" y="396196"/>
            <a:ext cx="105176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2044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9">
            <a:extLst>
              <a:ext uri="{FF2B5EF4-FFF2-40B4-BE49-F238E27FC236}">
                <a16:creationId xmlns:a16="http://schemas.microsoft.com/office/drawing/2014/main" id="{54B7C7ED-850C-6BB8-96EB-4564CE9F0791}"/>
              </a:ext>
            </a:extLst>
          </p:cNvPr>
          <p:cNvSpPr/>
          <p:nvPr userDrawn="1"/>
        </p:nvSpPr>
        <p:spPr>
          <a:xfrm rot="10800000" flipH="1">
            <a:off x="324001" y="77568"/>
            <a:ext cx="11545200" cy="577023"/>
          </a:xfrm>
          <a:prstGeom prst="round1Rect">
            <a:avLst>
              <a:gd name="adj" fmla="val 10516"/>
            </a:avLst>
          </a:prstGeom>
          <a:solidFill>
            <a:srgbClr val="041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>
              <a:solidFill>
                <a:schemeClr val="bg1"/>
              </a:solidFill>
            </a:endParaRPr>
          </a:p>
        </p:txBody>
      </p:sp>
      <p:sp>
        <p:nvSpPr>
          <p:cNvPr id="4" name="Google Shape;25473;p304">
            <a:extLst>
              <a:ext uri="{FF2B5EF4-FFF2-40B4-BE49-F238E27FC236}">
                <a16:creationId xmlns:a16="http://schemas.microsoft.com/office/drawing/2014/main" id="{6C1EA902-4959-D54B-D042-3BD727E5A0F6}"/>
              </a:ext>
            </a:extLst>
          </p:cNvPr>
          <p:cNvSpPr/>
          <p:nvPr userDrawn="1"/>
        </p:nvSpPr>
        <p:spPr>
          <a:xfrm>
            <a:off x="10148207" y="135299"/>
            <a:ext cx="460248" cy="461556"/>
          </a:xfrm>
          <a:custGeom>
            <a:avLst/>
            <a:gdLst/>
            <a:ahLst/>
            <a:cxnLst/>
            <a:rect l="l" t="t" r="r" b="b"/>
            <a:pathLst>
              <a:path w="576" h="576" extrusionOk="0">
                <a:moveTo>
                  <a:pt x="72" y="191"/>
                </a:moveTo>
                <a:cubicBezTo>
                  <a:pt x="96" y="191"/>
                  <a:pt x="96" y="191"/>
                  <a:pt x="96" y="191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72" y="216"/>
                  <a:pt x="72" y="216"/>
                  <a:pt x="72" y="216"/>
                </a:cubicBezTo>
                <a:lnTo>
                  <a:pt x="72" y="191"/>
                </a:lnTo>
                <a:close/>
                <a:moveTo>
                  <a:pt x="168" y="96"/>
                </a:moveTo>
                <a:cubicBezTo>
                  <a:pt x="192" y="96"/>
                  <a:pt x="192" y="96"/>
                  <a:pt x="192" y="96"/>
                </a:cubicBezTo>
                <a:cubicBezTo>
                  <a:pt x="192" y="216"/>
                  <a:pt x="192" y="216"/>
                  <a:pt x="192" y="216"/>
                </a:cubicBezTo>
                <a:cubicBezTo>
                  <a:pt x="168" y="216"/>
                  <a:pt x="168" y="216"/>
                  <a:pt x="168" y="216"/>
                </a:cubicBezTo>
                <a:lnTo>
                  <a:pt x="168" y="96"/>
                </a:lnTo>
                <a:close/>
                <a:moveTo>
                  <a:pt x="264" y="144"/>
                </a:moveTo>
                <a:cubicBezTo>
                  <a:pt x="288" y="144"/>
                  <a:pt x="288" y="144"/>
                  <a:pt x="288" y="144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64" y="216"/>
                  <a:pt x="264" y="216"/>
                  <a:pt x="264" y="216"/>
                </a:cubicBezTo>
                <a:lnTo>
                  <a:pt x="264" y="144"/>
                </a:lnTo>
                <a:close/>
                <a:moveTo>
                  <a:pt x="119" y="240"/>
                </a:moveTo>
                <a:cubicBezTo>
                  <a:pt x="143" y="240"/>
                  <a:pt x="143" y="240"/>
                  <a:pt x="143" y="240"/>
                </a:cubicBezTo>
                <a:cubicBezTo>
                  <a:pt x="215" y="240"/>
                  <a:pt x="215" y="240"/>
                  <a:pt x="215" y="240"/>
                </a:cubicBezTo>
                <a:cubicBezTo>
                  <a:pt x="240" y="240"/>
                  <a:pt x="240" y="240"/>
                  <a:pt x="240" y="240"/>
                </a:cubicBezTo>
                <a:cubicBezTo>
                  <a:pt x="311" y="240"/>
                  <a:pt x="311" y="240"/>
                  <a:pt x="311" y="240"/>
                </a:cubicBezTo>
                <a:cubicBezTo>
                  <a:pt x="360" y="240"/>
                  <a:pt x="360" y="240"/>
                  <a:pt x="360" y="240"/>
                </a:cubicBezTo>
                <a:cubicBezTo>
                  <a:pt x="360" y="216"/>
                  <a:pt x="360" y="216"/>
                  <a:pt x="360" y="216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1" y="119"/>
                  <a:pt x="311" y="119"/>
                  <a:pt x="311" y="119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0" y="216"/>
                  <a:pt x="240" y="216"/>
                  <a:pt x="240" y="216"/>
                </a:cubicBezTo>
                <a:cubicBezTo>
                  <a:pt x="215" y="216"/>
                  <a:pt x="215" y="216"/>
                  <a:pt x="215" y="216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3" y="216"/>
                  <a:pt x="143" y="216"/>
                  <a:pt x="143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47" y="168"/>
                  <a:pt x="47" y="168"/>
                  <a:pt x="47" y="168"/>
                </a:cubicBezTo>
                <a:cubicBezTo>
                  <a:pt x="47" y="216"/>
                  <a:pt x="47" y="216"/>
                  <a:pt x="4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0"/>
                  <a:pt x="0" y="240"/>
                  <a:pt x="0" y="240"/>
                </a:cubicBezTo>
                <a:cubicBezTo>
                  <a:pt x="47" y="240"/>
                  <a:pt x="47" y="240"/>
                  <a:pt x="47" y="240"/>
                </a:cubicBezTo>
                <a:lnTo>
                  <a:pt x="119" y="240"/>
                </a:lnTo>
                <a:close/>
                <a:moveTo>
                  <a:pt x="288" y="372"/>
                </a:moveTo>
                <a:cubicBezTo>
                  <a:pt x="288" y="349"/>
                  <a:pt x="296" y="328"/>
                  <a:pt x="313" y="312"/>
                </a:cubicBezTo>
                <a:cubicBezTo>
                  <a:pt x="329" y="296"/>
                  <a:pt x="350" y="288"/>
                  <a:pt x="372" y="288"/>
                </a:cubicBezTo>
                <a:cubicBezTo>
                  <a:pt x="393" y="288"/>
                  <a:pt x="415" y="296"/>
                  <a:pt x="431" y="312"/>
                </a:cubicBezTo>
                <a:cubicBezTo>
                  <a:pt x="447" y="328"/>
                  <a:pt x="456" y="349"/>
                  <a:pt x="456" y="372"/>
                </a:cubicBezTo>
                <a:cubicBezTo>
                  <a:pt x="456" y="394"/>
                  <a:pt x="447" y="415"/>
                  <a:pt x="431" y="431"/>
                </a:cubicBezTo>
                <a:cubicBezTo>
                  <a:pt x="416" y="447"/>
                  <a:pt x="394" y="455"/>
                  <a:pt x="372" y="455"/>
                </a:cubicBezTo>
                <a:cubicBezTo>
                  <a:pt x="353" y="455"/>
                  <a:pt x="336" y="449"/>
                  <a:pt x="322" y="439"/>
                </a:cubicBezTo>
                <a:cubicBezTo>
                  <a:pt x="384" y="377"/>
                  <a:pt x="384" y="377"/>
                  <a:pt x="384" y="377"/>
                </a:cubicBezTo>
                <a:cubicBezTo>
                  <a:pt x="384" y="408"/>
                  <a:pt x="384" y="408"/>
                  <a:pt x="384" y="408"/>
                </a:cubicBezTo>
                <a:cubicBezTo>
                  <a:pt x="408" y="408"/>
                  <a:pt x="408" y="408"/>
                  <a:pt x="408" y="408"/>
                </a:cubicBezTo>
                <a:cubicBezTo>
                  <a:pt x="408" y="336"/>
                  <a:pt x="408" y="336"/>
                  <a:pt x="408" y="336"/>
                </a:cubicBezTo>
                <a:cubicBezTo>
                  <a:pt x="336" y="336"/>
                  <a:pt x="336" y="336"/>
                  <a:pt x="336" y="336"/>
                </a:cubicBezTo>
                <a:cubicBezTo>
                  <a:pt x="336" y="360"/>
                  <a:pt x="336" y="360"/>
                  <a:pt x="336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05" y="422"/>
                  <a:pt x="305" y="422"/>
                  <a:pt x="305" y="422"/>
                </a:cubicBezTo>
                <a:cubicBezTo>
                  <a:pt x="294" y="407"/>
                  <a:pt x="288" y="390"/>
                  <a:pt x="288" y="372"/>
                </a:cubicBezTo>
                <a:close/>
                <a:moveTo>
                  <a:pt x="0" y="0"/>
                </a:moveTo>
                <a:cubicBezTo>
                  <a:pt x="0" y="191"/>
                  <a:pt x="0" y="191"/>
                  <a:pt x="0" y="191"/>
                </a:cubicBezTo>
                <a:cubicBezTo>
                  <a:pt x="24" y="191"/>
                  <a:pt x="24" y="191"/>
                  <a:pt x="24" y="191"/>
                </a:cubicBezTo>
                <a:cubicBezTo>
                  <a:pt x="24" y="24"/>
                  <a:pt x="24" y="24"/>
                  <a:pt x="24" y="24"/>
                </a:cubicBezTo>
                <a:cubicBezTo>
                  <a:pt x="552" y="24"/>
                  <a:pt x="552" y="24"/>
                  <a:pt x="552" y="24"/>
                </a:cubicBezTo>
                <a:cubicBezTo>
                  <a:pt x="552" y="551"/>
                  <a:pt x="552" y="551"/>
                  <a:pt x="552" y="551"/>
                </a:cubicBezTo>
                <a:cubicBezTo>
                  <a:pt x="88" y="551"/>
                  <a:pt x="88" y="551"/>
                  <a:pt x="88" y="551"/>
                </a:cubicBezTo>
                <a:cubicBezTo>
                  <a:pt x="203" y="436"/>
                  <a:pt x="203" y="436"/>
                  <a:pt x="203" y="436"/>
                </a:cubicBezTo>
                <a:cubicBezTo>
                  <a:pt x="264" y="496"/>
                  <a:pt x="264" y="496"/>
                  <a:pt x="264" y="496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25" y="471"/>
                  <a:pt x="348" y="479"/>
                  <a:pt x="372" y="479"/>
                </a:cubicBezTo>
                <a:cubicBezTo>
                  <a:pt x="396" y="479"/>
                  <a:pt x="419" y="471"/>
                  <a:pt x="439" y="455"/>
                </a:cubicBezTo>
                <a:cubicBezTo>
                  <a:pt x="507" y="524"/>
                  <a:pt x="507" y="524"/>
                  <a:pt x="507" y="524"/>
                </a:cubicBezTo>
                <a:cubicBezTo>
                  <a:pt x="524" y="507"/>
                  <a:pt x="524" y="507"/>
                  <a:pt x="524" y="507"/>
                </a:cubicBezTo>
                <a:cubicBezTo>
                  <a:pt x="456" y="439"/>
                  <a:pt x="456" y="439"/>
                  <a:pt x="456" y="439"/>
                </a:cubicBezTo>
                <a:cubicBezTo>
                  <a:pt x="490" y="396"/>
                  <a:pt x="487" y="334"/>
                  <a:pt x="448" y="295"/>
                </a:cubicBezTo>
                <a:cubicBezTo>
                  <a:pt x="406" y="253"/>
                  <a:pt x="337" y="253"/>
                  <a:pt x="295" y="295"/>
                </a:cubicBezTo>
                <a:cubicBezTo>
                  <a:pt x="256" y="334"/>
                  <a:pt x="254" y="396"/>
                  <a:pt x="288" y="439"/>
                </a:cubicBezTo>
                <a:cubicBezTo>
                  <a:pt x="264" y="462"/>
                  <a:pt x="264" y="462"/>
                  <a:pt x="264" y="462"/>
                </a:cubicBezTo>
                <a:cubicBezTo>
                  <a:pt x="203" y="403"/>
                  <a:pt x="203" y="403"/>
                  <a:pt x="203" y="403"/>
                </a:cubicBezTo>
                <a:cubicBezTo>
                  <a:pt x="55" y="551"/>
                  <a:pt x="55" y="551"/>
                  <a:pt x="55" y="551"/>
                </a:cubicBezTo>
                <a:cubicBezTo>
                  <a:pt x="24" y="551"/>
                  <a:pt x="24" y="551"/>
                  <a:pt x="24" y="551"/>
                </a:cubicBezTo>
                <a:cubicBezTo>
                  <a:pt x="24" y="264"/>
                  <a:pt x="24" y="264"/>
                  <a:pt x="24" y="264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0"/>
                  <a:pt x="576" y="0"/>
                  <a:pt x="576" y="0"/>
                </a:cubicBezTo>
                <a:lnTo>
                  <a:pt x="0" y="0"/>
                </a:lnTo>
                <a:close/>
                <a:moveTo>
                  <a:pt x="336" y="96"/>
                </a:moveTo>
                <a:cubicBezTo>
                  <a:pt x="456" y="96"/>
                  <a:pt x="456" y="96"/>
                  <a:pt x="456" y="96"/>
                </a:cubicBezTo>
                <a:cubicBezTo>
                  <a:pt x="456" y="72"/>
                  <a:pt x="456" y="72"/>
                  <a:pt x="456" y="72"/>
                </a:cubicBezTo>
                <a:cubicBezTo>
                  <a:pt x="336" y="72"/>
                  <a:pt x="336" y="72"/>
                  <a:pt x="336" y="72"/>
                </a:cubicBezTo>
                <a:lnTo>
                  <a:pt x="336" y="96"/>
                </a:lnTo>
                <a:close/>
                <a:moveTo>
                  <a:pt x="480" y="96"/>
                </a:moveTo>
                <a:cubicBezTo>
                  <a:pt x="503" y="96"/>
                  <a:pt x="503" y="96"/>
                  <a:pt x="503" y="96"/>
                </a:cubicBezTo>
                <a:cubicBezTo>
                  <a:pt x="503" y="72"/>
                  <a:pt x="503" y="72"/>
                  <a:pt x="503" y="72"/>
                </a:cubicBezTo>
                <a:cubicBezTo>
                  <a:pt x="480" y="72"/>
                  <a:pt x="480" y="72"/>
                  <a:pt x="480" y="72"/>
                </a:cubicBezTo>
                <a:lnTo>
                  <a:pt x="480" y="96"/>
                </a:lnTo>
                <a:close/>
                <a:moveTo>
                  <a:pt x="431" y="144"/>
                </a:moveTo>
                <a:cubicBezTo>
                  <a:pt x="503" y="144"/>
                  <a:pt x="503" y="144"/>
                  <a:pt x="503" y="144"/>
                </a:cubicBezTo>
                <a:cubicBezTo>
                  <a:pt x="503" y="119"/>
                  <a:pt x="503" y="119"/>
                  <a:pt x="503" y="119"/>
                </a:cubicBezTo>
                <a:cubicBezTo>
                  <a:pt x="431" y="119"/>
                  <a:pt x="431" y="119"/>
                  <a:pt x="431" y="119"/>
                </a:cubicBezTo>
                <a:lnTo>
                  <a:pt x="431" y="144"/>
                </a:lnTo>
                <a:close/>
                <a:moveTo>
                  <a:pt x="360" y="144"/>
                </a:moveTo>
                <a:cubicBezTo>
                  <a:pt x="407" y="144"/>
                  <a:pt x="407" y="144"/>
                  <a:pt x="407" y="144"/>
                </a:cubicBezTo>
                <a:cubicBezTo>
                  <a:pt x="407" y="119"/>
                  <a:pt x="407" y="119"/>
                  <a:pt x="407" y="119"/>
                </a:cubicBezTo>
                <a:cubicBezTo>
                  <a:pt x="360" y="119"/>
                  <a:pt x="360" y="119"/>
                  <a:pt x="360" y="119"/>
                </a:cubicBezTo>
                <a:lnTo>
                  <a:pt x="360" y="144"/>
                </a:lnTo>
                <a:close/>
                <a:moveTo>
                  <a:pt x="119" y="312"/>
                </a:moveTo>
                <a:cubicBezTo>
                  <a:pt x="240" y="312"/>
                  <a:pt x="240" y="312"/>
                  <a:pt x="240" y="312"/>
                </a:cubicBezTo>
                <a:cubicBezTo>
                  <a:pt x="240" y="287"/>
                  <a:pt x="240" y="287"/>
                  <a:pt x="240" y="287"/>
                </a:cubicBezTo>
                <a:cubicBezTo>
                  <a:pt x="119" y="287"/>
                  <a:pt x="119" y="287"/>
                  <a:pt x="119" y="287"/>
                </a:cubicBezTo>
                <a:lnTo>
                  <a:pt x="119" y="312"/>
                </a:lnTo>
                <a:close/>
                <a:moveTo>
                  <a:pt x="72" y="312"/>
                </a:moveTo>
                <a:cubicBezTo>
                  <a:pt x="96" y="312"/>
                  <a:pt x="96" y="312"/>
                  <a:pt x="96" y="312"/>
                </a:cubicBezTo>
                <a:cubicBezTo>
                  <a:pt x="96" y="287"/>
                  <a:pt x="96" y="287"/>
                  <a:pt x="96" y="287"/>
                </a:cubicBezTo>
                <a:cubicBezTo>
                  <a:pt x="72" y="287"/>
                  <a:pt x="72" y="287"/>
                  <a:pt x="72" y="287"/>
                </a:cubicBezTo>
                <a:lnTo>
                  <a:pt x="72" y="312"/>
                </a:lnTo>
                <a:close/>
                <a:moveTo>
                  <a:pt x="72" y="359"/>
                </a:moveTo>
                <a:cubicBezTo>
                  <a:pt x="143" y="359"/>
                  <a:pt x="143" y="359"/>
                  <a:pt x="143" y="359"/>
                </a:cubicBezTo>
                <a:cubicBezTo>
                  <a:pt x="143" y="336"/>
                  <a:pt x="143" y="336"/>
                  <a:pt x="143" y="336"/>
                </a:cubicBezTo>
                <a:cubicBezTo>
                  <a:pt x="72" y="336"/>
                  <a:pt x="72" y="336"/>
                  <a:pt x="72" y="336"/>
                </a:cubicBezTo>
                <a:lnTo>
                  <a:pt x="72" y="359"/>
                </a:lnTo>
                <a:close/>
                <a:moveTo>
                  <a:pt x="168" y="359"/>
                </a:moveTo>
                <a:cubicBezTo>
                  <a:pt x="215" y="359"/>
                  <a:pt x="215" y="359"/>
                  <a:pt x="215" y="359"/>
                </a:cubicBezTo>
                <a:cubicBezTo>
                  <a:pt x="215" y="336"/>
                  <a:pt x="215" y="336"/>
                  <a:pt x="215" y="336"/>
                </a:cubicBezTo>
                <a:cubicBezTo>
                  <a:pt x="168" y="336"/>
                  <a:pt x="168" y="336"/>
                  <a:pt x="168" y="336"/>
                </a:cubicBezTo>
                <a:lnTo>
                  <a:pt x="168" y="359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spcFirstLastPara="1" wrap="square" lIns="85725" tIns="42863" rIns="85725" bIns="42863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56" b="1" i="0" u="none" strike="noStrike" kern="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D7422-6CD2-4BBE-821D-707E65E5856E}"/>
              </a:ext>
            </a:extLst>
          </p:cNvPr>
          <p:cNvSpPr/>
          <p:nvPr userDrawn="1"/>
        </p:nvSpPr>
        <p:spPr>
          <a:xfrm>
            <a:off x="10649066" y="416740"/>
            <a:ext cx="1179527" cy="18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NZ" sz="488" b="1">
                <a:latin typeface="Poppins" panose="00000500000000000000" pitchFamily="2" charset="0"/>
                <a:cs typeface="Poppins" panose="00000500000000000000" pitchFamily="2" charset="0"/>
              </a:rPr>
              <a:t>H&amp;SS Delivery </a:t>
            </a:r>
            <a:br>
              <a:rPr lang="en-NZ" sz="488" b="1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NZ" sz="488" b="1">
                <a:latin typeface="Poppins" panose="00000500000000000000" pitchFamily="2" charset="0"/>
                <a:cs typeface="Poppins" panose="00000500000000000000" pitchFamily="2" charset="0"/>
              </a:rPr>
              <a:t>Unit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5A5179-B450-A991-FC99-3E1A326ED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t="20955" r="5212" b="19972"/>
          <a:stretch/>
        </p:blipFill>
        <p:spPr>
          <a:xfrm>
            <a:off x="10649066" y="161925"/>
            <a:ext cx="1179527" cy="2111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EA9573-73B7-6804-DADD-2F82A6A91660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81007" y="396196"/>
            <a:ext cx="111564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0D396A-1C67-DCA0-2F6F-DFB2B5DE6CB8}"/>
              </a:ext>
            </a:extLst>
          </p:cNvPr>
          <p:cNvSpPr txBox="1"/>
          <p:nvPr userDrawn="1"/>
        </p:nvSpPr>
        <p:spPr>
          <a:xfrm>
            <a:off x="6192174" y="1073787"/>
            <a:ext cx="5636419" cy="2628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41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NZ" sz="1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E02477-1278-F55A-4DC7-6ED82CFF7A51}"/>
              </a:ext>
            </a:extLst>
          </p:cNvPr>
          <p:cNvSpPr txBox="1"/>
          <p:nvPr userDrawn="1"/>
        </p:nvSpPr>
        <p:spPr>
          <a:xfrm>
            <a:off x="324001" y="1073787"/>
            <a:ext cx="5636419" cy="2628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41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NZ" sz="1800" b="1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550EC1-AF2A-88B7-958C-065EB8EE62D7}"/>
              </a:ext>
            </a:extLst>
          </p:cNvPr>
          <p:cNvSpPr txBox="1"/>
          <p:nvPr userDrawn="1"/>
        </p:nvSpPr>
        <p:spPr>
          <a:xfrm>
            <a:off x="6192174" y="4034305"/>
            <a:ext cx="5636419" cy="262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rgbClr val="041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NZ" sz="1800" b="1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1E05C-CD15-0FBC-FD5A-4DC402E235BA}"/>
              </a:ext>
            </a:extLst>
          </p:cNvPr>
          <p:cNvSpPr txBox="1"/>
          <p:nvPr userDrawn="1"/>
        </p:nvSpPr>
        <p:spPr>
          <a:xfrm>
            <a:off x="324001" y="4034305"/>
            <a:ext cx="5636419" cy="2628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4183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n-NZ" sz="1800" b="1">
              <a:solidFill>
                <a:schemeClr val="bg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819B7C-5520-2211-9F0C-74EB81705B11}"/>
              </a:ext>
            </a:extLst>
          </p:cNvPr>
          <p:cNvGrpSpPr/>
          <p:nvPr userDrawn="1"/>
        </p:nvGrpSpPr>
        <p:grpSpPr>
          <a:xfrm>
            <a:off x="3823489" y="650456"/>
            <a:ext cx="4545023" cy="242916"/>
            <a:chOff x="3238682" y="650456"/>
            <a:chExt cx="4545023" cy="2429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E5708B4-8E4A-59BD-C02F-8729822E723D}"/>
                </a:ext>
              </a:extLst>
            </p:cNvPr>
            <p:cNvGrpSpPr/>
            <p:nvPr userDrawn="1"/>
          </p:nvGrpSpPr>
          <p:grpSpPr>
            <a:xfrm>
              <a:off x="3238682" y="650456"/>
              <a:ext cx="1129762" cy="242916"/>
              <a:chOff x="3238682" y="650456"/>
              <a:chExt cx="1129762" cy="24291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4560402-B140-3F8A-B0C9-138D2921D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682" y="771914"/>
                <a:ext cx="271799" cy="0"/>
              </a:xfrm>
              <a:prstGeom prst="line">
                <a:avLst/>
              </a:prstGeom>
              <a:ln w="57150">
                <a:solidFill>
                  <a:srgbClr val="00AFB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93A58D-C02E-65D2-8B87-4A22951B292C}"/>
                  </a:ext>
                </a:extLst>
              </p:cNvPr>
              <p:cNvSpPr txBox="1"/>
              <p:nvPr/>
            </p:nvSpPr>
            <p:spPr>
              <a:xfrm>
                <a:off x="3510481" y="650456"/>
                <a:ext cx="857963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NZ" sz="1200"/>
                  <a:t>Northern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2528C0-EFEC-893F-FE51-50E39BE0BA35}"/>
                </a:ext>
              </a:extLst>
            </p:cNvPr>
            <p:cNvGrpSpPr/>
            <p:nvPr userDrawn="1"/>
          </p:nvGrpSpPr>
          <p:grpSpPr>
            <a:xfrm>
              <a:off x="4201067" y="650456"/>
              <a:ext cx="1747820" cy="242916"/>
              <a:chOff x="4382476" y="650456"/>
              <a:chExt cx="1747820" cy="24291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B5D5C2D-EEA3-70B1-180B-F58E0D835A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2476" y="771914"/>
                <a:ext cx="271799" cy="0"/>
              </a:xfrm>
              <a:prstGeom prst="line">
                <a:avLst/>
              </a:prstGeom>
              <a:ln w="57150">
                <a:solidFill>
                  <a:srgbClr val="453C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E47ED9-F63F-F18A-5C39-025979891C80}"/>
                  </a:ext>
                </a:extLst>
              </p:cNvPr>
              <p:cNvSpPr txBox="1"/>
              <p:nvPr/>
            </p:nvSpPr>
            <p:spPr>
              <a:xfrm>
                <a:off x="4716532" y="650456"/>
                <a:ext cx="1413764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NZ" sz="1200"/>
                  <a:t>Te Manawa Taki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A8E6089-1C75-5081-1726-1C0DCFF78DEE}"/>
                </a:ext>
              </a:extLst>
            </p:cNvPr>
            <p:cNvGrpSpPr/>
            <p:nvPr userDrawn="1"/>
          </p:nvGrpSpPr>
          <p:grpSpPr>
            <a:xfrm>
              <a:off x="5660657" y="650456"/>
              <a:ext cx="1446627" cy="242916"/>
              <a:chOff x="6253534" y="650456"/>
              <a:chExt cx="1446627" cy="24291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50E1A08-1AB5-71A1-4476-576A13567B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3534" y="771914"/>
                <a:ext cx="271799" cy="0"/>
              </a:xfrm>
              <a:prstGeom prst="line">
                <a:avLst/>
              </a:prstGeom>
              <a:ln w="57150">
                <a:solidFill>
                  <a:srgbClr val="204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922BF3-62E5-797D-1E3F-4799C7418A9F}"/>
                  </a:ext>
                </a:extLst>
              </p:cNvPr>
              <p:cNvSpPr txBox="1"/>
              <p:nvPr/>
            </p:nvSpPr>
            <p:spPr>
              <a:xfrm>
                <a:off x="6525333" y="650456"/>
                <a:ext cx="1174828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NZ" sz="1200"/>
                  <a:t>Central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68AAC8-3648-52F0-F140-1D9584C1AD8D}"/>
                </a:ext>
              </a:extLst>
            </p:cNvPr>
            <p:cNvGrpSpPr/>
            <p:nvPr userDrawn="1"/>
          </p:nvGrpSpPr>
          <p:grpSpPr>
            <a:xfrm>
              <a:off x="6459094" y="650456"/>
              <a:ext cx="1324611" cy="242916"/>
              <a:chOff x="7267754" y="650456"/>
              <a:chExt cx="1324611" cy="24291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2BB7672-DADC-401B-6EF3-42423145C2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7754" y="771914"/>
                <a:ext cx="271799" cy="0"/>
              </a:xfrm>
              <a:prstGeom prst="line">
                <a:avLst/>
              </a:prstGeom>
              <a:ln w="57150">
                <a:solidFill>
                  <a:srgbClr val="837A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846D53-5C2D-5BB3-D35C-B942BFE32E9D}"/>
                  </a:ext>
                </a:extLst>
              </p:cNvPr>
              <p:cNvSpPr txBox="1"/>
              <p:nvPr/>
            </p:nvSpPr>
            <p:spPr>
              <a:xfrm>
                <a:off x="7539553" y="650456"/>
                <a:ext cx="1052812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r>
                  <a:rPr lang="en-NZ" sz="1200" err="1"/>
                  <a:t>Te</a:t>
                </a:r>
                <a:r>
                  <a:rPr lang="en-NZ" sz="1200"/>
                  <a:t> Waipounamu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0FA81E-4EC0-82F8-6F17-AD04B1853034}"/>
              </a:ext>
            </a:extLst>
          </p:cNvPr>
          <p:cNvSpPr txBox="1"/>
          <p:nvPr/>
        </p:nvSpPr>
        <p:spPr>
          <a:xfrm>
            <a:off x="5413308" y="6611567"/>
            <a:ext cx="519514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1100" i="1"/>
              <a:t>Source:</a:t>
            </a:r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C853BD-4CF8-FD31-A201-FFC86B91243E}"/>
              </a:ext>
            </a:extLst>
          </p:cNvPr>
          <p:cNvSpPr/>
          <p:nvPr/>
        </p:nvSpPr>
        <p:spPr>
          <a:xfrm>
            <a:off x="11826002" y="6529880"/>
            <a:ext cx="30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5547B-A348-4125-AF02-2EA3A6F3D488}" type="slidenum">
              <a:rPr kumimoji="0" lang="en-NZ" sz="825" b="1" i="0" u="none" strike="noStrike" kern="1200" cap="none" spc="0" normalizeH="0" baseline="0" noProof="0" smtClean="0">
                <a:ln>
                  <a:noFill/>
                </a:ln>
                <a:solidFill>
                  <a:srgbClr val="0982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NZ" sz="825" b="1" i="0" u="none" strike="noStrike" kern="1200" cap="none" spc="0" normalizeH="0" baseline="0" noProof="0">
              <a:ln>
                <a:noFill/>
              </a:ln>
              <a:solidFill>
                <a:srgbClr val="0982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7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A75B0-8DEE-864F-8366-3018AEE7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A1138-0685-AF41-A775-2098C17D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772D-A20E-C94C-B691-EEA8EE412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0D1E2C-25B0-4F41-B0D0-99B7BBE766BA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A630-2D7D-4045-B9B2-19BB61A0A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AD720-42F8-1C4B-9C73-5566967AF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0F8484-9D1C-2441-8AA2-C328067DF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700" r:id="rId3"/>
    <p:sldLayoutId id="2147483709" r:id="rId4"/>
    <p:sldLayoutId id="2147483711" r:id="rId5"/>
    <p:sldLayoutId id="2147483713" r:id="rId6"/>
    <p:sldLayoutId id="2147483714" r:id="rId7"/>
    <p:sldLayoutId id="214748371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C1EBDFC-BC98-D4E2-E3FE-E07EB32D0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7" y="1214437"/>
            <a:ext cx="9144000" cy="4491882"/>
          </a:xfrm>
        </p:spPr>
        <p:txBody>
          <a:bodyPr>
            <a:normAutofit fontScale="90000"/>
          </a:bodyPr>
          <a:lstStyle/>
          <a:p>
            <a:br>
              <a:rPr lang="mi-NZ" sz="6600" dirty="0"/>
            </a:br>
            <a:r>
              <a:rPr lang="mi-NZ" sz="3200" dirty="0"/>
              <a:t>GPNZ and Hospital &amp;Specialist Services</a:t>
            </a:r>
            <a:br>
              <a:rPr lang="mi-NZ" sz="3200" dirty="0"/>
            </a:br>
            <a:br>
              <a:rPr lang="mi-NZ" sz="3200" dirty="0"/>
            </a:br>
            <a:r>
              <a:rPr lang="mi-NZ" sz="2400" dirty="0"/>
              <a:t>Planned Care </a:t>
            </a:r>
            <a:br>
              <a:rPr lang="mi-NZ" sz="2400" dirty="0"/>
            </a:br>
            <a:r>
              <a:rPr lang="mi-NZ" sz="2400" dirty="0"/>
              <a:t>Patient Communication Initiative</a:t>
            </a:r>
            <a:br>
              <a:rPr lang="mi-NZ" sz="2400" dirty="0"/>
            </a:br>
            <a:br>
              <a:rPr lang="mi-NZ" sz="2400" dirty="0"/>
            </a:br>
            <a:br>
              <a:rPr lang="mi-NZ" sz="2400" dirty="0"/>
            </a:br>
            <a:r>
              <a:rPr lang="mi-NZ" sz="2000" dirty="0"/>
              <a:t>Derek Sherwood &amp; Campbell Brebner &amp; Stephen Lavery</a:t>
            </a:r>
            <a:br>
              <a:rPr lang="mi-NZ" sz="3200" dirty="0"/>
            </a:br>
            <a:br>
              <a:rPr lang="mi-NZ" sz="1600" dirty="0"/>
            </a:br>
            <a:br>
              <a:rPr lang="mi-NZ" sz="1600" dirty="0"/>
            </a:br>
            <a:br>
              <a:rPr lang="mi-NZ" sz="1600" dirty="0"/>
            </a:br>
            <a:br>
              <a:rPr lang="mi-NZ" sz="1600" dirty="0"/>
            </a:br>
            <a:br>
              <a:rPr lang="mi-NZ" sz="1600" dirty="0"/>
            </a:br>
            <a:br>
              <a:rPr lang="mi-NZ" sz="1600" dirty="0"/>
            </a:br>
            <a:br>
              <a:rPr lang="mi-NZ" sz="1600" dirty="0"/>
            </a:br>
            <a:r>
              <a:rPr lang="mi-NZ" sz="1600" dirty="0">
                <a:solidFill>
                  <a:srgbClr val="00AFB9"/>
                </a:solidFill>
              </a:rPr>
              <a:t>Liaison session: 16 May 2024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430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b="1" dirty="0">
                <a:solidFill>
                  <a:srgbClr val="00AFB9"/>
                </a:solidFill>
              </a:rPr>
              <a:t>Patient Communication Project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>
                <a:solidFill>
                  <a:srgbClr val="0C818F"/>
                </a:solidFill>
              </a:rPr>
              <a:t>Pilot, May 2023</a:t>
            </a:r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r>
              <a:rPr lang="en-NZ" sz="2000" dirty="0"/>
              <a:t>Focussed on people waiting &gt;4 months for treatment in all specialties</a:t>
            </a:r>
          </a:p>
          <a:p>
            <a:endParaRPr lang="en-NZ" sz="2000" dirty="0"/>
          </a:p>
          <a:p>
            <a:r>
              <a:rPr lang="en-NZ" sz="2000" dirty="0"/>
              <a:t>Primary Care informed about initiative</a:t>
            </a:r>
          </a:p>
          <a:p>
            <a:endParaRPr lang="en-NZ" sz="2000" dirty="0"/>
          </a:p>
          <a:p>
            <a:r>
              <a:rPr lang="en-NZ" sz="2000" dirty="0"/>
              <a:t>Summary:</a:t>
            </a:r>
          </a:p>
          <a:p>
            <a:pPr lvl="2"/>
            <a:r>
              <a:rPr lang="en-NZ" sz="1800" dirty="0"/>
              <a:t>20,339 people received communication-mainly letters</a:t>
            </a:r>
          </a:p>
          <a:p>
            <a:pPr marL="200025" lvl="1" indent="0">
              <a:buNone/>
            </a:pPr>
            <a:endParaRPr lang="en-NZ" sz="1800" dirty="0"/>
          </a:p>
          <a:p>
            <a:pPr lvl="2"/>
            <a:r>
              <a:rPr lang="en-NZ" sz="1800" dirty="0"/>
              <a:t>2,717 responded – 13.36% response rate</a:t>
            </a:r>
          </a:p>
          <a:p>
            <a:pPr marL="200025" lvl="1" indent="0">
              <a:buNone/>
            </a:pPr>
            <a:endParaRPr lang="en-NZ" sz="1800" dirty="0"/>
          </a:p>
          <a:p>
            <a:pPr lvl="2"/>
            <a:r>
              <a:rPr lang="en-NZ" sz="1800" dirty="0"/>
              <a:t>466 people were removed from the wait list (2.29%)</a:t>
            </a:r>
          </a:p>
          <a:p>
            <a:pPr marL="200025" lvl="1" indent="0">
              <a:buNone/>
            </a:pPr>
            <a:endParaRPr lang="en-NZ" dirty="0"/>
          </a:p>
          <a:p>
            <a:pPr marL="200025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122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100" b="1" dirty="0">
                <a:solidFill>
                  <a:srgbClr val="00AFB9"/>
                </a:solidFill>
              </a:rPr>
              <a:t>Patient Communication Project</a:t>
            </a:r>
            <a:br>
              <a:rPr lang="en-NZ" b="1" dirty="0">
                <a:solidFill>
                  <a:srgbClr val="00AFB9"/>
                </a:solidFill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b="1" dirty="0">
                <a:solidFill>
                  <a:srgbClr val="0C818F"/>
                </a:solidFill>
              </a:rPr>
              <a:t>Targeting</a:t>
            </a:r>
          </a:p>
          <a:p>
            <a:r>
              <a:rPr lang="en-NZ" sz="2000" dirty="0"/>
              <a:t>Following a pause to allocate project resources, currently targeting people waiting over 4 months for a first specialist assessment (FSA) in General Surgery, Gynaecology, Ophthalmology, Orthopaedics</a:t>
            </a:r>
          </a:p>
          <a:p>
            <a:endParaRPr lang="en-NZ" sz="2000" dirty="0"/>
          </a:p>
          <a:p>
            <a:r>
              <a:rPr lang="en-NZ" sz="2000" dirty="0"/>
              <a:t>Primary care informed about this stage of the project - need a longer lead in time and to connect with networks like this one to communicate activities</a:t>
            </a:r>
          </a:p>
          <a:p>
            <a:endParaRPr lang="en-NZ" sz="2000" dirty="0"/>
          </a:p>
          <a:p>
            <a:r>
              <a:rPr lang="en-NZ" sz="2000" dirty="0"/>
              <a:t>17,759 national total in this patient cohort (@15 April)</a:t>
            </a:r>
          </a:p>
          <a:p>
            <a:endParaRPr lang="en-NZ" sz="2000" dirty="0"/>
          </a:p>
          <a:p>
            <a:r>
              <a:rPr lang="en-NZ" sz="2000" dirty="0"/>
              <a:t>Contact between 6 May-30 June 2024</a:t>
            </a:r>
          </a:p>
          <a:p>
            <a:endParaRPr lang="en-NZ" sz="2000" dirty="0"/>
          </a:p>
          <a:p>
            <a:r>
              <a:rPr lang="en-NZ" sz="2000" dirty="0"/>
              <a:t>Local teams using nationally consistent wording-tailoring to local context using text, email, phone calls, letters.  Reminding people to contact GPs if condition changes</a:t>
            </a:r>
          </a:p>
          <a:p>
            <a:endParaRPr lang="en-NZ" sz="2000" dirty="0"/>
          </a:p>
          <a:p>
            <a:r>
              <a:rPr lang="en-NZ" sz="2000" dirty="0"/>
              <a:t>Patients contacting local hospital teams to update details</a:t>
            </a:r>
          </a:p>
        </p:txBody>
      </p:sp>
    </p:spTree>
    <p:extLst>
      <p:ext uri="{BB962C8B-B14F-4D97-AF65-F5344CB8AC3E}">
        <p14:creationId xmlns:p14="http://schemas.microsoft.com/office/powerpoint/2010/main" val="347599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b="1" dirty="0">
                <a:solidFill>
                  <a:srgbClr val="00AFB9"/>
                </a:solidFill>
              </a:rPr>
              <a:t>Patient Communication Project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>
                <a:solidFill>
                  <a:srgbClr val="0C818F"/>
                </a:solidFill>
              </a:rPr>
              <a:t>Phased Implementation</a:t>
            </a:r>
          </a:p>
          <a:p>
            <a:r>
              <a:rPr lang="en-NZ" sz="2000" dirty="0"/>
              <a:t>Further specialties will be targeted after June</a:t>
            </a:r>
          </a:p>
          <a:p>
            <a:pPr marL="0" indent="0">
              <a:buNone/>
            </a:pPr>
            <a:endParaRPr lang="en-NZ" sz="2000" dirty="0"/>
          </a:p>
          <a:p>
            <a:r>
              <a:rPr lang="en-NZ" sz="2000" dirty="0"/>
              <a:t>Will also include people waiting over 4 months for treatment as well as FSA after June</a:t>
            </a:r>
          </a:p>
          <a:p>
            <a:pPr marL="0" indent="0">
              <a:buNone/>
            </a:pPr>
            <a:endParaRPr lang="en-NZ" sz="20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Once all people on the current list have been contacted, intention is to start a ‘BAU’ process </a:t>
            </a:r>
          </a:p>
          <a:p>
            <a:pPr marL="809625" marR="0" lvl="2" indent="-2571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Each person receives a standard communication at scheduled milestones - when they have been waiting &gt;4 months and then every 4 months if they remain on the list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acknowledge continued delay, reassure them they remain on the wait list and request they contact Planned Care to update details if needed</a:t>
            </a: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NZ" sz="1600" b="0" i="0" u="none" strike="noStrike" kern="1200" cap="none" spc="0" normalizeH="0" baseline="0" noProof="0" dirty="0">
              <a:ln>
                <a:noFill/>
              </a:ln>
              <a:solidFill>
                <a:srgbClr val="09050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9625" marR="0" lvl="2" indent="-2571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will be automated where technically possible</a:t>
            </a:r>
          </a:p>
          <a:p>
            <a:pPr marL="809625" marR="0" lvl="2" indent="-2571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NZ" sz="1600" dirty="0">
              <a:solidFill>
                <a:srgbClr val="09050A"/>
              </a:solidFill>
              <a:latin typeface="Calibri" panose="020F0502020204030204"/>
            </a:endParaRPr>
          </a:p>
          <a:p>
            <a:pPr marL="809625" marR="0" lvl="2" indent="-2571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NZ" sz="1600" dirty="0">
                <a:solidFill>
                  <a:srgbClr val="09050A"/>
                </a:solidFill>
                <a:latin typeface="Calibri" panose="020F0502020204030204"/>
              </a:rPr>
              <a:t>A</a:t>
            </a: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09050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nationally consistent process will be implemented in close collaboration with local districts and booking teams</a:t>
            </a:r>
            <a:endParaRPr lang="en-NZ" sz="2000" dirty="0"/>
          </a:p>
          <a:p>
            <a:endParaRPr lang="en-NZ" sz="2000" dirty="0"/>
          </a:p>
          <a:p>
            <a:r>
              <a:rPr lang="en-NZ" sz="2000" dirty="0"/>
              <a:t>Maintain active contact with primary care on progress and plans</a:t>
            </a:r>
          </a:p>
          <a:p>
            <a:endParaRPr lang="en-NZ" sz="2000" dirty="0"/>
          </a:p>
          <a:p>
            <a:endParaRPr lang="en-NZ" sz="2000" dirty="0"/>
          </a:p>
          <a:p>
            <a:endParaRPr lang="en-NZ" sz="2000" dirty="0"/>
          </a:p>
          <a:p>
            <a:pPr lvl="2"/>
            <a:endParaRPr lang="en-NZ" sz="1600" dirty="0"/>
          </a:p>
          <a:p>
            <a:pPr lvl="2"/>
            <a:endParaRPr lang="en-NZ" sz="1600" dirty="0"/>
          </a:p>
          <a:p>
            <a:pPr lvl="2">
              <a:buFont typeface="Arial" panose="020B0604020202020204" pitchFamily="34" charset="0"/>
              <a:buChar char="•"/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224899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solidFill>
                  <a:srgbClr val="00AFB9"/>
                </a:solidFill>
              </a:rPr>
              <a:t>Expected Wait Time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>
                <a:solidFill>
                  <a:srgbClr val="0C818F"/>
                </a:solidFill>
              </a:rPr>
              <a:t>Expected Wait Time Dashboards</a:t>
            </a:r>
            <a:endParaRPr lang="en-NZ" sz="2000" dirty="0"/>
          </a:p>
          <a:p>
            <a:pPr marL="0" indent="0">
              <a:buNone/>
            </a:pPr>
            <a:r>
              <a:rPr lang="en-US" sz="2000" dirty="0"/>
              <a:t>We are working on making wait times easier for GPs </a:t>
            </a:r>
            <a:r>
              <a:rPr lang="en-US" sz="2000"/>
              <a:t>to access</a:t>
            </a:r>
            <a:endParaRPr lang="en-NZ" sz="2000" dirty="0"/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000" dirty="0"/>
              <a:t>Contribute to increased transparency about wait times</a:t>
            </a:r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000" dirty="0"/>
              <a:t>New Dashboard on Health Pathways channel – 1 July 2024</a:t>
            </a:r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000" dirty="0"/>
              <a:t>Dashboard:</a:t>
            </a:r>
          </a:p>
          <a:p>
            <a:pPr lvl="2"/>
            <a:r>
              <a:rPr lang="en-NZ" sz="1600" dirty="0"/>
              <a:t>Time people waited who received an FSA or treatment within the previous three months</a:t>
            </a:r>
          </a:p>
          <a:p>
            <a:pPr lvl="2"/>
            <a:r>
              <a:rPr lang="en-NZ" sz="1600" dirty="0"/>
              <a:t>People in the ‘routine’ clinical category</a:t>
            </a:r>
          </a:p>
          <a:p>
            <a:pPr lvl="2"/>
            <a:r>
              <a:rPr lang="en-NZ" sz="1600" dirty="0"/>
              <a:t>Average, 95</a:t>
            </a:r>
            <a:r>
              <a:rPr lang="en-NZ" sz="1600" baseline="30000" dirty="0"/>
              <a:t>th</a:t>
            </a:r>
            <a:r>
              <a:rPr lang="en-NZ" sz="1600" dirty="0"/>
              <a:t> percentile</a:t>
            </a:r>
          </a:p>
          <a:p>
            <a:pPr lvl="2"/>
            <a:r>
              <a:rPr lang="en-NZ" sz="1600" dirty="0"/>
              <a:t>By specialty and by district</a:t>
            </a:r>
          </a:p>
          <a:p>
            <a:pPr lvl="2"/>
            <a:r>
              <a:rPr lang="en-NZ" sz="1600" dirty="0"/>
              <a:t>Updated monthly</a:t>
            </a:r>
          </a:p>
          <a:p>
            <a:endParaRPr lang="en-NZ" sz="2000" dirty="0"/>
          </a:p>
          <a:p>
            <a:pPr marL="0" indent="0" algn="ctr">
              <a:buNone/>
            </a:pPr>
            <a:r>
              <a:rPr lang="en-NZ" sz="2000" dirty="0">
                <a:solidFill>
                  <a:srgbClr val="0C818F"/>
                </a:solidFill>
              </a:rPr>
              <a:t>Will it be useful for you if we also include this information for the semi-urgent clinical category?</a:t>
            </a:r>
          </a:p>
          <a:p>
            <a:pPr lvl="1"/>
            <a:endParaRPr lang="en-NZ" sz="1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859AC2-C22B-8EB3-5053-ED544E053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1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working on making things easier to see for you </a:t>
            </a:r>
            <a:endParaRPr kumimoji="0" lang="en-NZ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3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solidFill>
                  <a:srgbClr val="00AFB9"/>
                </a:solidFill>
              </a:rPr>
              <a:t>Other Planned Care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>
                <a:solidFill>
                  <a:srgbClr val="0C818F"/>
                </a:solidFill>
              </a:rPr>
              <a:t>Update on other Planned Care activities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Clinical pathways – FIT for symptomatic, MSK Pathway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Clinical Prioritisation &amp; Access Criteria</a:t>
            </a:r>
          </a:p>
        </p:txBody>
      </p:sp>
    </p:spTree>
    <p:extLst>
      <p:ext uri="{BB962C8B-B14F-4D97-AF65-F5344CB8AC3E}">
        <p14:creationId xmlns:p14="http://schemas.microsoft.com/office/powerpoint/2010/main" val="117074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solidFill>
                  <a:srgbClr val="00AFB9"/>
                </a:solidFill>
              </a:rPr>
              <a:t>What next?</a:t>
            </a:r>
            <a:endParaRPr lang="en-NZ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800" b="1" dirty="0">
                <a:solidFill>
                  <a:srgbClr val="0C818F"/>
                </a:solidFill>
              </a:rPr>
              <a:t>Q&amp;A, Discussion, Next Steps</a:t>
            </a:r>
            <a:endParaRPr lang="en-NZ" b="1" dirty="0">
              <a:solidFill>
                <a:srgbClr val="0C81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9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solidFill>
                  <a:srgbClr val="00AFB9"/>
                </a:solidFill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000" dirty="0"/>
              <a:t>Derek Sherwood</a:t>
            </a:r>
          </a:p>
          <a:p>
            <a:r>
              <a:rPr lang="en-NZ" sz="2000" dirty="0"/>
              <a:t>Clinical Lead, Planned Care, Hospital and Specialist Services</a:t>
            </a:r>
          </a:p>
          <a:p>
            <a:r>
              <a:rPr lang="en-NZ" sz="2000" dirty="0"/>
              <a:t>Ophthalmologist, Nelson Marlborough District</a:t>
            </a:r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r>
              <a:rPr lang="en-NZ" sz="2000" dirty="0"/>
              <a:t>Campbell Brebner</a:t>
            </a:r>
          </a:p>
          <a:p>
            <a:r>
              <a:rPr lang="en-NZ" sz="2000" dirty="0"/>
              <a:t>Chief Medical Advisor, Primary &amp; Integrated Care, Te Whatu Ora Counties Manukau</a:t>
            </a:r>
          </a:p>
          <a:p>
            <a:r>
              <a:rPr lang="en-NZ" sz="2000" dirty="0"/>
              <a:t>GP</a:t>
            </a:r>
          </a:p>
          <a:p>
            <a:r>
              <a:rPr lang="en-NZ" sz="2000" dirty="0"/>
              <a:t>Member of Patient Communication project’s expert advisory group</a:t>
            </a:r>
          </a:p>
          <a:p>
            <a:endParaRPr lang="en-NZ" sz="2000" dirty="0"/>
          </a:p>
          <a:p>
            <a:pPr marL="0" indent="0">
              <a:buNone/>
            </a:pPr>
            <a:r>
              <a:rPr lang="en-NZ" sz="2000" dirty="0"/>
              <a:t>Stephen Lavery</a:t>
            </a:r>
          </a:p>
          <a:p>
            <a:r>
              <a:rPr lang="en-NZ" sz="2000" dirty="0"/>
              <a:t>System Design Manager, Living Well, Te Whatu Ora National Commissioning</a:t>
            </a:r>
          </a:p>
          <a:p>
            <a:r>
              <a:rPr lang="en-NZ" sz="2000" dirty="0"/>
              <a:t>Member of Patient Communication project’s expert advisory group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581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solidFill>
                  <a:srgbClr val="00AFB9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>
                <a:solidFill>
                  <a:srgbClr val="0C818F"/>
                </a:solidFill>
              </a:rPr>
              <a:t>Topics</a:t>
            </a:r>
          </a:p>
          <a:p>
            <a:r>
              <a:rPr lang="en-NZ" sz="1800" dirty="0"/>
              <a:t>Current wait list</a:t>
            </a:r>
          </a:p>
          <a:p>
            <a:endParaRPr lang="en-NZ" sz="1800" dirty="0"/>
          </a:p>
          <a:p>
            <a:r>
              <a:rPr lang="en-NZ" sz="1800" dirty="0"/>
              <a:t>Patient Communication Project</a:t>
            </a:r>
          </a:p>
          <a:p>
            <a:endParaRPr lang="en-NZ" sz="1800" dirty="0"/>
          </a:p>
          <a:p>
            <a:r>
              <a:rPr lang="en-NZ" sz="1800" dirty="0"/>
              <a:t>Expected wait time dashboards</a:t>
            </a:r>
          </a:p>
          <a:p>
            <a:pPr marL="0" indent="0">
              <a:buNone/>
            </a:pPr>
            <a:endParaRPr lang="en-NZ" sz="1800" b="1" dirty="0">
              <a:solidFill>
                <a:srgbClr val="0C818F"/>
              </a:solidFill>
            </a:endParaRPr>
          </a:p>
          <a:p>
            <a:r>
              <a:rPr lang="en-NZ" sz="1800" dirty="0"/>
              <a:t>Clinical Pathways</a:t>
            </a:r>
          </a:p>
          <a:p>
            <a:pPr marL="0" indent="0">
              <a:buNone/>
            </a:pPr>
            <a:endParaRPr lang="en-NZ" sz="1800" dirty="0"/>
          </a:p>
          <a:p>
            <a:r>
              <a:rPr lang="en-NZ" sz="1800" dirty="0"/>
              <a:t>Clinical Prioritisation &amp; Access Criteria</a:t>
            </a:r>
          </a:p>
          <a:p>
            <a:endParaRPr lang="en-NZ" sz="1800" dirty="0"/>
          </a:p>
          <a:p>
            <a:r>
              <a:rPr lang="en-NZ" sz="1800" dirty="0"/>
              <a:t>Q&amp;A, discussion, next steps</a:t>
            </a:r>
          </a:p>
          <a:p>
            <a:endParaRPr lang="en-NZ" sz="1800" dirty="0"/>
          </a:p>
          <a:p>
            <a:r>
              <a:rPr lang="en-NZ" sz="1800" dirty="0"/>
              <a:t>Continued liaison</a:t>
            </a: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447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solidFill>
                  <a:srgbClr val="00AFB9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>
                <a:solidFill>
                  <a:srgbClr val="0C818F"/>
                </a:solidFill>
              </a:rPr>
              <a:t>Our intentions</a:t>
            </a:r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r>
              <a:rPr lang="en-US" sz="2000" dirty="0"/>
              <a:t>We want to improve the information we share with primary care to support a systems, collaborative approach to addressing shared issues related to wait times and other activities</a:t>
            </a:r>
          </a:p>
          <a:p>
            <a:endParaRPr lang="en-US" sz="2000" dirty="0"/>
          </a:p>
          <a:p>
            <a:r>
              <a:rPr lang="en-US" sz="2000" dirty="0"/>
              <a:t>We want to be more active in our engagement with primary care to hear directly from you about our shared issues and opportunities for improvement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recognise that, sometimes, it may not seem that we are doing this well as we intend to and want to improve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endParaRPr lang="en-NZ" sz="2400" dirty="0"/>
          </a:p>
          <a:p>
            <a:endParaRPr lang="en-NZ" sz="2400" dirty="0"/>
          </a:p>
          <a:p>
            <a:endParaRPr lang="en-NZ" sz="2400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pPr marL="0" indent="0">
              <a:buNone/>
            </a:pPr>
            <a:endParaRPr lang="en-NZ" b="1" dirty="0">
              <a:solidFill>
                <a:srgbClr val="0C818F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300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100" b="1" dirty="0">
                <a:solidFill>
                  <a:srgbClr val="00AFB9"/>
                </a:solidFill>
              </a:rPr>
              <a:t>Current Wait Lists</a:t>
            </a:r>
            <a:br>
              <a:rPr lang="en-NZ" b="1" dirty="0">
                <a:solidFill>
                  <a:srgbClr val="00AFB9"/>
                </a:solidFill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NZ" sz="1800" b="1" dirty="0">
                <a:solidFill>
                  <a:srgbClr val="0C818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What’s happening right now with wait lists?</a:t>
            </a:r>
          </a:p>
          <a:p>
            <a:pPr marL="0" lvl="0" indent="0">
              <a:buNone/>
            </a:pPr>
            <a:endParaRPr lang="en-N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18,000 more people, referred for surgery by their General </a:t>
            </a:r>
            <a:r>
              <a:rPr lang="en-N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ractitioner, were seen for their first specialist assessment at the end of December 2023, compared to the previous year - a 6% increase over the previous year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N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were 11,000 more planned care surgeries at the end of December 2023, compared to the previous year - a 5 % increase over the previous year</a:t>
            </a:r>
          </a:p>
          <a:p>
            <a:pPr marL="0" lvl="0" indent="0">
              <a:buNone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 dirty="0">
                <a:latin typeface="Calibri" panose="020F0502020204030204" pitchFamily="34" charset="0"/>
                <a:ea typeface="Calibri" panose="020F0502020204030204" pitchFamily="34" charset="0"/>
              </a:rPr>
              <a:t>However, there are still people who are long-waiting and not receiving care within the target time frame of four months: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NZ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52F9B-C40E-3C63-004C-66F0C46FF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07" y="4640239"/>
            <a:ext cx="12795176" cy="24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9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FA2C0-70AD-7898-CF6D-9C097ACA0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26" y="654590"/>
            <a:ext cx="10775575" cy="59921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1C11AD-0E19-BB03-205D-315545EE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22799" y="654590"/>
            <a:ext cx="11452258" cy="120699"/>
          </a:xfrm>
        </p:spPr>
        <p:txBody>
          <a:bodyPr>
            <a:normAutofit fontScale="90000"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637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627905-853B-162A-8636-3273567460FF}"/>
              </a:ext>
            </a:extLst>
          </p:cNvPr>
          <p:cNvSpPr txBox="1"/>
          <p:nvPr/>
        </p:nvSpPr>
        <p:spPr>
          <a:xfrm>
            <a:off x="321619" y="935223"/>
            <a:ext cx="3600000" cy="288000"/>
          </a:xfrm>
          <a:prstGeom prst="roundRect">
            <a:avLst/>
          </a:prstGeom>
          <a:solidFill>
            <a:srgbClr val="E5E7EB"/>
          </a:solidFill>
          <a:ln w="19050">
            <a:solidFill>
              <a:srgbClr val="04183E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 5 Total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8C935-A412-2213-BD02-576D667B20A4}"/>
              </a:ext>
            </a:extLst>
          </p:cNvPr>
          <p:cNvSpPr txBox="1"/>
          <p:nvPr/>
        </p:nvSpPr>
        <p:spPr>
          <a:xfrm>
            <a:off x="315513" y="3886476"/>
            <a:ext cx="3600000" cy="288000"/>
          </a:xfrm>
          <a:prstGeom prst="roundRect">
            <a:avLst/>
          </a:prstGeom>
          <a:solidFill>
            <a:srgbClr val="E5E7EB"/>
          </a:solidFill>
          <a:ln w="19050">
            <a:solidFill>
              <a:srgbClr val="04183E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 5 &gt; 365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7FD3E-213E-611C-283E-DE37643DB79C}"/>
              </a:ext>
            </a:extLst>
          </p:cNvPr>
          <p:cNvSpPr txBox="1"/>
          <p:nvPr/>
        </p:nvSpPr>
        <p:spPr>
          <a:xfrm>
            <a:off x="6184810" y="918650"/>
            <a:ext cx="3600000" cy="288000"/>
          </a:xfrm>
          <a:prstGeom prst="roundRect">
            <a:avLst/>
          </a:prstGeom>
          <a:solidFill>
            <a:srgbClr val="E5E7EB"/>
          </a:solidFill>
          <a:ln w="19050">
            <a:solidFill>
              <a:srgbClr val="04183E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 5 &gt; 120 days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60EDA1-6E0F-F3FA-4945-69EE5206F464}"/>
              </a:ext>
            </a:extLst>
          </p:cNvPr>
          <p:cNvSpPr txBox="1">
            <a:spLocks/>
          </p:cNvSpPr>
          <p:nvPr/>
        </p:nvSpPr>
        <p:spPr>
          <a:xfrm>
            <a:off x="322799" y="77565"/>
            <a:ext cx="11452258" cy="577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 view of ESPI 5 performance, by Region</a:t>
            </a:r>
            <a:endParaRPr kumimoji="0" lang="en-NZ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8C5A3-E0B1-19A4-AA10-52DE4FE61497}"/>
              </a:ext>
            </a:extLst>
          </p:cNvPr>
          <p:cNvSpPr txBox="1"/>
          <p:nvPr/>
        </p:nvSpPr>
        <p:spPr>
          <a:xfrm>
            <a:off x="5842735" y="6629045"/>
            <a:ext cx="2786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extracted from RAPID as at 08/04/2024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2EA44-FA9A-EED9-24DB-BD6BCEE2AE85}"/>
              </a:ext>
            </a:extLst>
          </p:cNvPr>
          <p:cNvSpPr txBox="1"/>
          <p:nvPr/>
        </p:nvSpPr>
        <p:spPr>
          <a:xfrm>
            <a:off x="9102111" y="4040422"/>
            <a:ext cx="2723328" cy="2628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418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788A3-4C6A-B0FC-5059-8F3ADC07308F}"/>
              </a:ext>
            </a:extLst>
          </p:cNvPr>
          <p:cNvSpPr txBox="1"/>
          <p:nvPr/>
        </p:nvSpPr>
        <p:spPr>
          <a:xfrm>
            <a:off x="6177718" y="4040422"/>
            <a:ext cx="2723328" cy="2628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418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BABC6-EE64-5FC6-E3C1-EF5DC565C99B}"/>
              </a:ext>
            </a:extLst>
          </p:cNvPr>
          <p:cNvSpPr txBox="1"/>
          <p:nvPr/>
        </p:nvSpPr>
        <p:spPr>
          <a:xfrm>
            <a:off x="6176725" y="3899771"/>
            <a:ext cx="2242252" cy="288000"/>
          </a:xfrm>
          <a:prstGeom prst="roundRect">
            <a:avLst/>
          </a:prstGeom>
          <a:solidFill>
            <a:srgbClr val="04183E"/>
          </a:solidFill>
          <a:ln w="19050">
            <a:solidFill>
              <a:schemeClr val="tx1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8CAC15-B0E6-8FE8-E2A9-92260C286B41}"/>
              </a:ext>
            </a:extLst>
          </p:cNvPr>
          <p:cNvSpPr txBox="1"/>
          <p:nvPr/>
        </p:nvSpPr>
        <p:spPr>
          <a:xfrm>
            <a:off x="9101118" y="3899771"/>
            <a:ext cx="2242252" cy="288000"/>
          </a:xfrm>
          <a:prstGeom prst="roundRect">
            <a:avLst/>
          </a:prstGeom>
          <a:solidFill>
            <a:srgbClr val="04183E"/>
          </a:solidFill>
          <a:ln w="19050">
            <a:solidFill>
              <a:schemeClr val="tx1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3D9D95-A888-3C46-4BC4-980B83F340B4}"/>
              </a:ext>
            </a:extLst>
          </p:cNvPr>
          <p:cNvSpPr txBox="1"/>
          <p:nvPr/>
        </p:nvSpPr>
        <p:spPr>
          <a:xfrm>
            <a:off x="6263106" y="4233019"/>
            <a:ext cx="255255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Noticeable increase in 2024 for ESPI 5 &gt; 120 days for Northern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 5 Total waitlists remain relatively consistent over time for all regions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Plateau in ESPI 5 &gt; 365 days across the regions in 2024 after steady decline through the back end of 2023 </a:t>
            </a:r>
            <a:endParaRPr kumimoji="0" lang="en-NZ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DE7323-7717-E967-5FA5-1C2369F46199}"/>
              </a:ext>
            </a:extLst>
          </p:cNvPr>
          <p:cNvSpPr txBox="1"/>
          <p:nvPr/>
        </p:nvSpPr>
        <p:spPr>
          <a:xfrm>
            <a:off x="9141453" y="4238016"/>
            <a:ext cx="25149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Maximise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theatre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utilisation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prioritization &amp; waiting 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 management quality and compliance stood up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 down cancellations – balance with acute care, productivity component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73ADD991-8D1A-71D1-9262-80C6C5682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9" b="5159"/>
          <a:stretch/>
        </p:blipFill>
        <p:spPr>
          <a:xfrm>
            <a:off x="366561" y="1282013"/>
            <a:ext cx="4241196" cy="2422573"/>
          </a:xfrm>
          <a:prstGeom prst="rect">
            <a:avLst/>
          </a:prstGeom>
        </p:spPr>
      </p:pic>
      <p:pic>
        <p:nvPicPr>
          <p:cNvPr id="17" name="Picture 16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9F14D04-0414-B92E-0160-5C1A030C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1" b="11236"/>
          <a:stretch/>
        </p:blipFill>
        <p:spPr>
          <a:xfrm>
            <a:off x="6239948" y="1251898"/>
            <a:ext cx="4241196" cy="2422572"/>
          </a:xfrm>
          <a:prstGeom prst="rect">
            <a:avLst/>
          </a:prstGeom>
        </p:spPr>
      </p:pic>
      <p:pic>
        <p:nvPicPr>
          <p:cNvPr id="21" name="Picture 20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30C0954B-769F-0FC2-621D-588818A28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b="10781"/>
          <a:stretch/>
        </p:blipFill>
        <p:spPr>
          <a:xfrm>
            <a:off x="366561" y="4233018"/>
            <a:ext cx="4274948" cy="235018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774630-B215-AF8D-FD29-687CE9A29AFA}"/>
              </a:ext>
            </a:extLst>
          </p:cNvPr>
          <p:cNvGrpSpPr/>
          <p:nvPr/>
        </p:nvGrpSpPr>
        <p:grpSpPr>
          <a:xfrm>
            <a:off x="3823489" y="650456"/>
            <a:ext cx="4545023" cy="242916"/>
            <a:chOff x="3238682" y="650456"/>
            <a:chExt cx="4545023" cy="24291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6CBDA3-E7CA-A37D-5800-61AF2C75D5C4}"/>
                </a:ext>
              </a:extLst>
            </p:cNvPr>
            <p:cNvGrpSpPr/>
            <p:nvPr userDrawn="1"/>
          </p:nvGrpSpPr>
          <p:grpSpPr>
            <a:xfrm>
              <a:off x="3238682" y="650456"/>
              <a:ext cx="1129762" cy="242916"/>
              <a:chOff x="3238682" y="650456"/>
              <a:chExt cx="1129762" cy="24291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8B1DC4F-418D-EE96-D178-216DCDF0A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682" y="771914"/>
                <a:ext cx="271799" cy="0"/>
              </a:xfrm>
              <a:prstGeom prst="line">
                <a:avLst/>
              </a:prstGeom>
              <a:ln w="57150">
                <a:solidFill>
                  <a:srgbClr val="A68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6F7A2B-5F67-1469-E1CC-93986C529FD4}"/>
                  </a:ext>
                </a:extLst>
              </p:cNvPr>
              <p:cNvSpPr txBox="1"/>
              <p:nvPr/>
            </p:nvSpPr>
            <p:spPr>
              <a:xfrm>
                <a:off x="3510481" y="650456"/>
                <a:ext cx="857963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Northern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887D88-C216-8401-E7DD-2C50B51C9F5B}"/>
                </a:ext>
              </a:extLst>
            </p:cNvPr>
            <p:cNvGrpSpPr/>
            <p:nvPr userDrawn="1"/>
          </p:nvGrpSpPr>
          <p:grpSpPr>
            <a:xfrm>
              <a:off x="4201067" y="650456"/>
              <a:ext cx="1747820" cy="242916"/>
              <a:chOff x="4382476" y="650456"/>
              <a:chExt cx="1747820" cy="24291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ED18995-CBFE-60B6-F61A-4DFC888D48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2476" y="771914"/>
                <a:ext cx="271799" cy="0"/>
              </a:xfrm>
              <a:prstGeom prst="line">
                <a:avLst/>
              </a:prstGeom>
              <a:ln w="57150">
                <a:solidFill>
                  <a:srgbClr val="ACE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7409A-B15E-76E0-4CCD-E4E1E012834C}"/>
                  </a:ext>
                </a:extLst>
              </p:cNvPr>
              <p:cNvSpPr txBox="1"/>
              <p:nvPr/>
            </p:nvSpPr>
            <p:spPr>
              <a:xfrm>
                <a:off x="4716532" y="650456"/>
                <a:ext cx="1413764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</a:t>
                </a:r>
                <a:r>
                  <a:rPr kumimoji="0" lang="en-NZ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Manawa Taki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9DB3BC6-B422-9D1E-CA81-864502782133}"/>
                </a:ext>
              </a:extLst>
            </p:cNvPr>
            <p:cNvGrpSpPr/>
            <p:nvPr userDrawn="1"/>
          </p:nvGrpSpPr>
          <p:grpSpPr>
            <a:xfrm>
              <a:off x="5660657" y="650456"/>
              <a:ext cx="1446627" cy="242916"/>
              <a:chOff x="6253534" y="650456"/>
              <a:chExt cx="1446627" cy="24291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984D57E-8AE1-6C10-159A-D29E1C76EA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3534" y="771914"/>
                <a:ext cx="271799" cy="0"/>
              </a:xfrm>
              <a:prstGeom prst="line">
                <a:avLst/>
              </a:prstGeom>
              <a:ln w="57150">
                <a:solidFill>
                  <a:srgbClr val="30CD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F71D02-B6A3-6B1A-CCD1-DE7F28CEA176}"/>
                  </a:ext>
                </a:extLst>
              </p:cNvPr>
              <p:cNvSpPr txBox="1"/>
              <p:nvPr/>
            </p:nvSpPr>
            <p:spPr>
              <a:xfrm>
                <a:off x="6525333" y="650456"/>
                <a:ext cx="1174828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Central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C52BE3-E6A7-5D08-0B0C-F7709D3BC8AF}"/>
                </a:ext>
              </a:extLst>
            </p:cNvPr>
            <p:cNvGrpSpPr/>
            <p:nvPr userDrawn="1"/>
          </p:nvGrpSpPr>
          <p:grpSpPr>
            <a:xfrm>
              <a:off x="6459094" y="650456"/>
              <a:ext cx="1324611" cy="242916"/>
              <a:chOff x="7267754" y="650456"/>
              <a:chExt cx="1324611" cy="24291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1AE1D83-CD83-52DA-A2A3-D3D547F05D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7754" y="771914"/>
                <a:ext cx="271799" cy="0"/>
              </a:xfrm>
              <a:prstGeom prst="line">
                <a:avLst/>
              </a:prstGeom>
              <a:ln w="57150">
                <a:solidFill>
                  <a:srgbClr val="0053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F73980-53F8-8BE5-3E1F-A9371782FCFB}"/>
                  </a:ext>
                </a:extLst>
              </p:cNvPr>
              <p:cNvSpPr txBox="1"/>
              <p:nvPr/>
            </p:nvSpPr>
            <p:spPr>
              <a:xfrm>
                <a:off x="7539553" y="650456"/>
                <a:ext cx="1052812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</a:t>
                </a:r>
                <a:r>
                  <a:rPr kumimoji="0" lang="en-NZ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Waipounamu</a:t>
                </a:r>
              </a:p>
            </p:txBody>
          </p:sp>
        </p:grpSp>
      </p:grpSp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6E2203A2-7F3D-608B-1AB0-864BFEAC4678}"/>
              </a:ext>
            </a:extLst>
          </p:cNvPr>
          <p:cNvGraphicFramePr>
            <a:graphicFrameLocks noGrp="1"/>
          </p:cNvGraphicFramePr>
          <p:nvPr/>
        </p:nvGraphicFramePr>
        <p:xfrm>
          <a:off x="4726897" y="1183585"/>
          <a:ext cx="1060323" cy="235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23">
                  <a:extLst>
                    <a:ext uri="{9D8B030D-6E8A-4147-A177-3AD203B41FA5}">
                      <a16:colId xmlns:a16="http://schemas.microsoft.com/office/drawing/2014/main" val="1826855940"/>
                    </a:ext>
                  </a:extLst>
                </a:gridCol>
              </a:tblGrid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Mar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30691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72,713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61344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Feb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40268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73,144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39497"/>
                  </a:ext>
                </a:extLst>
              </a:tr>
              <a:tr h="295319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57306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rgbClr val="00B050"/>
                          </a:solidFill>
                        </a:rPr>
                        <a:t>-430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4785"/>
                  </a:ext>
                </a:extLst>
              </a:tr>
            </a:tbl>
          </a:graphicData>
        </a:graphic>
      </p:graphicFrame>
      <p:graphicFrame>
        <p:nvGraphicFramePr>
          <p:cNvPr id="33" name="Table 12">
            <a:extLst>
              <a:ext uri="{FF2B5EF4-FFF2-40B4-BE49-F238E27FC236}">
                <a16:creationId xmlns:a16="http://schemas.microsoft.com/office/drawing/2014/main" id="{10A5F45E-27CF-E3D1-CA14-A1622D17FA03}"/>
              </a:ext>
            </a:extLst>
          </p:cNvPr>
          <p:cNvGraphicFramePr>
            <a:graphicFrameLocks noGrp="1"/>
          </p:cNvGraphicFramePr>
          <p:nvPr/>
        </p:nvGraphicFramePr>
        <p:xfrm>
          <a:off x="10692171" y="1210780"/>
          <a:ext cx="1060323" cy="2322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23">
                  <a:extLst>
                    <a:ext uri="{9D8B030D-6E8A-4147-A177-3AD203B41FA5}">
                      <a16:colId xmlns:a16="http://schemas.microsoft.com/office/drawing/2014/main" val="18268559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Mar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30691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31,260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61344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Feb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40268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31,453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39497"/>
                  </a:ext>
                </a:extLst>
              </a:tr>
              <a:tr h="295319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57306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rgbClr val="00B050"/>
                          </a:solidFill>
                        </a:rPr>
                        <a:t>-193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4785"/>
                  </a:ext>
                </a:extLst>
              </a:tr>
            </a:tbl>
          </a:graphicData>
        </a:graphic>
      </p:graphicFrame>
      <p:graphicFrame>
        <p:nvGraphicFramePr>
          <p:cNvPr id="34" name="Table 12">
            <a:extLst>
              <a:ext uri="{FF2B5EF4-FFF2-40B4-BE49-F238E27FC236}">
                <a16:creationId xmlns:a16="http://schemas.microsoft.com/office/drawing/2014/main" id="{34298BDB-4170-4331-F9DF-3B17C5FCF0B0}"/>
              </a:ext>
            </a:extLst>
          </p:cNvPr>
          <p:cNvGraphicFramePr>
            <a:graphicFrameLocks noGrp="1"/>
          </p:cNvGraphicFramePr>
          <p:nvPr/>
        </p:nvGraphicFramePr>
        <p:xfrm>
          <a:off x="4766489" y="4174476"/>
          <a:ext cx="1060323" cy="235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23">
                  <a:extLst>
                    <a:ext uri="{9D8B030D-6E8A-4147-A177-3AD203B41FA5}">
                      <a16:colId xmlns:a16="http://schemas.microsoft.com/office/drawing/2014/main" val="1826855940"/>
                    </a:ext>
                  </a:extLst>
                </a:gridCol>
              </a:tblGrid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Mar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30691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2,342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61344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Feb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40268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2,510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39497"/>
                  </a:ext>
                </a:extLst>
              </a:tr>
              <a:tr h="295319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57306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rgbClr val="00B050"/>
                          </a:solidFill>
                        </a:rPr>
                        <a:t>-168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7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627905-853B-162A-8636-3273567460FF}"/>
              </a:ext>
            </a:extLst>
          </p:cNvPr>
          <p:cNvSpPr txBox="1"/>
          <p:nvPr/>
        </p:nvSpPr>
        <p:spPr>
          <a:xfrm>
            <a:off x="322054" y="925015"/>
            <a:ext cx="3600000" cy="288000"/>
          </a:xfrm>
          <a:prstGeom prst="roundRect">
            <a:avLst/>
          </a:prstGeom>
          <a:solidFill>
            <a:srgbClr val="E5E7EB"/>
          </a:solidFill>
          <a:ln w="19050">
            <a:solidFill>
              <a:srgbClr val="04183E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 2 Total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8C935-A412-2213-BD02-576D667B20A4}"/>
              </a:ext>
            </a:extLst>
          </p:cNvPr>
          <p:cNvSpPr txBox="1"/>
          <p:nvPr/>
        </p:nvSpPr>
        <p:spPr>
          <a:xfrm>
            <a:off x="315682" y="3885049"/>
            <a:ext cx="3600000" cy="288000"/>
          </a:xfrm>
          <a:prstGeom prst="roundRect">
            <a:avLst/>
          </a:prstGeom>
          <a:solidFill>
            <a:srgbClr val="E5E7EB"/>
          </a:solidFill>
          <a:ln w="19050">
            <a:solidFill>
              <a:srgbClr val="04183E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 2 &gt; 365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7FD3E-213E-611C-283E-DE37643DB79C}"/>
              </a:ext>
            </a:extLst>
          </p:cNvPr>
          <p:cNvSpPr txBox="1"/>
          <p:nvPr/>
        </p:nvSpPr>
        <p:spPr>
          <a:xfrm>
            <a:off x="6185603" y="925015"/>
            <a:ext cx="3600000" cy="288000"/>
          </a:xfrm>
          <a:prstGeom prst="roundRect">
            <a:avLst/>
          </a:prstGeom>
          <a:solidFill>
            <a:srgbClr val="E5E7EB"/>
          </a:solidFill>
          <a:ln w="19050">
            <a:solidFill>
              <a:srgbClr val="04183E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ESPI 2 &gt; 120 days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60EDA1-6E0F-F3FA-4945-69EE5206F464}"/>
              </a:ext>
            </a:extLst>
          </p:cNvPr>
          <p:cNvSpPr txBox="1">
            <a:spLocks/>
          </p:cNvSpPr>
          <p:nvPr/>
        </p:nvSpPr>
        <p:spPr>
          <a:xfrm>
            <a:off x="322799" y="77565"/>
            <a:ext cx="11452258" cy="577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National view of ESPI 2 performance, by Region</a:t>
            </a:r>
            <a:endParaRPr kumimoji="0" lang="en-NZ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F59D72C1-626A-4BEC-8B9A-82394B6CDECD}"/>
              </a:ext>
            </a:extLst>
          </p:cNvPr>
          <p:cNvGraphicFramePr>
            <a:graphicFrameLocks noGrp="1"/>
          </p:cNvGraphicFramePr>
          <p:nvPr/>
        </p:nvGraphicFramePr>
        <p:xfrm>
          <a:off x="4726897" y="1183585"/>
          <a:ext cx="1060323" cy="235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23">
                  <a:extLst>
                    <a:ext uri="{9D8B030D-6E8A-4147-A177-3AD203B41FA5}">
                      <a16:colId xmlns:a16="http://schemas.microsoft.com/office/drawing/2014/main" val="1826855940"/>
                    </a:ext>
                  </a:extLst>
                </a:gridCol>
              </a:tblGrid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Mar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30691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203,195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61344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Feb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40268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204,443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39497"/>
                  </a:ext>
                </a:extLst>
              </a:tr>
              <a:tr h="295319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57306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rgbClr val="00B050"/>
                          </a:solidFill>
                        </a:rPr>
                        <a:t>-1,238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478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4F4EB95-CFEE-18AF-59F4-E9D289223830}"/>
              </a:ext>
            </a:extLst>
          </p:cNvPr>
          <p:cNvSpPr txBox="1"/>
          <p:nvPr/>
        </p:nvSpPr>
        <p:spPr>
          <a:xfrm>
            <a:off x="5848214" y="6620393"/>
            <a:ext cx="28992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extracted from RAPID as at 09/04/2024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A19D8-D89E-5563-B6BD-2AF8EC0A2635}"/>
              </a:ext>
            </a:extLst>
          </p:cNvPr>
          <p:cNvSpPr txBox="1"/>
          <p:nvPr/>
        </p:nvSpPr>
        <p:spPr>
          <a:xfrm>
            <a:off x="9102111" y="4040422"/>
            <a:ext cx="2723328" cy="2628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418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E9FF5-200A-AC64-0260-15FC13C55092}"/>
              </a:ext>
            </a:extLst>
          </p:cNvPr>
          <p:cNvSpPr txBox="1"/>
          <p:nvPr/>
        </p:nvSpPr>
        <p:spPr>
          <a:xfrm>
            <a:off x="6177718" y="4040422"/>
            <a:ext cx="2723328" cy="262800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4183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8E897-0E65-87AA-52BE-22672443346C}"/>
              </a:ext>
            </a:extLst>
          </p:cNvPr>
          <p:cNvSpPr txBox="1"/>
          <p:nvPr/>
        </p:nvSpPr>
        <p:spPr>
          <a:xfrm>
            <a:off x="6186250" y="3899771"/>
            <a:ext cx="2242252" cy="288000"/>
          </a:xfrm>
          <a:prstGeom prst="roundRect">
            <a:avLst/>
          </a:prstGeom>
          <a:solidFill>
            <a:srgbClr val="04183E"/>
          </a:solidFill>
          <a:ln w="19050">
            <a:solidFill>
              <a:schemeClr val="tx1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A2B03-51C8-6411-C556-52CA79F57D38}"/>
              </a:ext>
            </a:extLst>
          </p:cNvPr>
          <p:cNvSpPr txBox="1"/>
          <p:nvPr/>
        </p:nvSpPr>
        <p:spPr>
          <a:xfrm>
            <a:off x="9110643" y="3899771"/>
            <a:ext cx="2242252" cy="288000"/>
          </a:xfrm>
          <a:prstGeom prst="roundRect">
            <a:avLst/>
          </a:prstGeom>
          <a:solidFill>
            <a:srgbClr val="04183E"/>
          </a:solidFill>
          <a:ln w="19050">
            <a:solidFill>
              <a:schemeClr val="tx1"/>
            </a:solidFill>
          </a:ln>
        </p:spPr>
        <p:txBody>
          <a:bodyPr wrap="square" tIns="0" rIns="0" bIns="0" rtlCol="0" anchor="ctr" anchorCtr="0">
            <a:no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418BF-C374-6F48-4FFD-829D5CB5F42F}"/>
              </a:ext>
            </a:extLst>
          </p:cNvPr>
          <p:cNvSpPr txBox="1"/>
          <p:nvPr/>
        </p:nvSpPr>
        <p:spPr>
          <a:xfrm>
            <a:off x="6263106" y="4233019"/>
            <a:ext cx="2552552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Manawa Taki has seen a dramatic increase in ESPI 2 &gt; 365 waitlist in the last 12 months.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regions showing steady increases in ESPI 2 &gt;120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18CF9-D16A-CD21-7254-843CA2DAEB7A}"/>
              </a:ext>
            </a:extLst>
          </p:cNvPr>
          <p:cNvSpPr txBox="1"/>
          <p:nvPr/>
        </p:nvSpPr>
        <p:spPr>
          <a:xfrm>
            <a:off x="9141453" y="4238016"/>
            <a:ext cx="25149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 management quality and compliance stood up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prioritization &amp; access thresholds defined nationally (process)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and improve data quality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Productivity - Booking processes, throughput, staffing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7937EF-06E9-60A2-06D4-DB51565B925A}"/>
              </a:ext>
            </a:extLst>
          </p:cNvPr>
          <p:cNvGrpSpPr/>
          <p:nvPr/>
        </p:nvGrpSpPr>
        <p:grpSpPr>
          <a:xfrm>
            <a:off x="3823489" y="650456"/>
            <a:ext cx="4545023" cy="242916"/>
            <a:chOff x="3238682" y="650456"/>
            <a:chExt cx="4545023" cy="24291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482990A-C30A-4A24-5E0B-69BD1AE0D230}"/>
                </a:ext>
              </a:extLst>
            </p:cNvPr>
            <p:cNvGrpSpPr/>
            <p:nvPr userDrawn="1"/>
          </p:nvGrpSpPr>
          <p:grpSpPr>
            <a:xfrm>
              <a:off x="3238682" y="650456"/>
              <a:ext cx="1129762" cy="242916"/>
              <a:chOff x="3238682" y="650456"/>
              <a:chExt cx="1129762" cy="24291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438046A-F21B-4C35-5488-5066608DE3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38682" y="771914"/>
                <a:ext cx="271799" cy="0"/>
              </a:xfrm>
              <a:prstGeom prst="line">
                <a:avLst/>
              </a:prstGeom>
              <a:ln w="57150">
                <a:solidFill>
                  <a:srgbClr val="A68A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0416C1-892D-A457-56A8-A47779CFC99B}"/>
                  </a:ext>
                </a:extLst>
              </p:cNvPr>
              <p:cNvSpPr txBox="1"/>
              <p:nvPr/>
            </p:nvSpPr>
            <p:spPr>
              <a:xfrm>
                <a:off x="3510481" y="650456"/>
                <a:ext cx="857963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Northern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E018EB2-288F-0088-2E28-037B5F4E365F}"/>
                </a:ext>
              </a:extLst>
            </p:cNvPr>
            <p:cNvGrpSpPr/>
            <p:nvPr userDrawn="1"/>
          </p:nvGrpSpPr>
          <p:grpSpPr>
            <a:xfrm>
              <a:off x="4201067" y="650456"/>
              <a:ext cx="1747820" cy="242916"/>
              <a:chOff x="4382476" y="650456"/>
              <a:chExt cx="1747820" cy="24291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1D8377F-D77A-D9F7-2E4F-5085C16BE1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2476" y="771914"/>
                <a:ext cx="271799" cy="0"/>
              </a:xfrm>
              <a:prstGeom prst="line">
                <a:avLst/>
              </a:prstGeom>
              <a:ln w="57150">
                <a:solidFill>
                  <a:srgbClr val="ACE0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EA02DC-38F8-171B-934C-43928D61DC20}"/>
                  </a:ext>
                </a:extLst>
              </p:cNvPr>
              <p:cNvSpPr txBox="1"/>
              <p:nvPr/>
            </p:nvSpPr>
            <p:spPr>
              <a:xfrm>
                <a:off x="4716532" y="650456"/>
                <a:ext cx="1413764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</a:t>
                </a:r>
                <a:r>
                  <a:rPr kumimoji="0" lang="en-NZ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Manawa Taki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D94AF52-9866-94E1-3D95-9F683027BBC9}"/>
                </a:ext>
              </a:extLst>
            </p:cNvPr>
            <p:cNvGrpSpPr/>
            <p:nvPr userDrawn="1"/>
          </p:nvGrpSpPr>
          <p:grpSpPr>
            <a:xfrm>
              <a:off x="5660657" y="650456"/>
              <a:ext cx="1446627" cy="242916"/>
              <a:chOff x="6253534" y="650456"/>
              <a:chExt cx="1446627" cy="24291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7D3C66F-EB44-67A6-1AA3-780078C61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3534" y="771914"/>
                <a:ext cx="271799" cy="0"/>
              </a:xfrm>
              <a:prstGeom prst="line">
                <a:avLst/>
              </a:prstGeom>
              <a:ln w="57150">
                <a:solidFill>
                  <a:srgbClr val="30CD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C2F761-C315-987B-4178-3CAD65664ABF}"/>
                  </a:ext>
                </a:extLst>
              </p:cNvPr>
              <p:cNvSpPr txBox="1"/>
              <p:nvPr/>
            </p:nvSpPr>
            <p:spPr>
              <a:xfrm>
                <a:off x="6525333" y="650456"/>
                <a:ext cx="1174828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Central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5BE1888-6D1D-D540-B883-398B70F62023}"/>
                </a:ext>
              </a:extLst>
            </p:cNvPr>
            <p:cNvGrpSpPr/>
            <p:nvPr userDrawn="1"/>
          </p:nvGrpSpPr>
          <p:grpSpPr>
            <a:xfrm>
              <a:off x="6459094" y="650456"/>
              <a:ext cx="1324611" cy="242916"/>
              <a:chOff x="7267754" y="650456"/>
              <a:chExt cx="1324611" cy="24291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AFF82A2-A45F-82DD-652C-FD1FA477E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7754" y="771914"/>
                <a:ext cx="271799" cy="0"/>
              </a:xfrm>
              <a:prstGeom prst="line">
                <a:avLst/>
              </a:prstGeom>
              <a:ln w="57150">
                <a:solidFill>
                  <a:srgbClr val="0053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2E9102-6D07-8926-2C74-721970AD0B51}"/>
                  </a:ext>
                </a:extLst>
              </p:cNvPr>
              <p:cNvSpPr txBox="1"/>
              <p:nvPr/>
            </p:nvSpPr>
            <p:spPr>
              <a:xfrm>
                <a:off x="7539553" y="650456"/>
                <a:ext cx="1052812" cy="2429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Z" sz="12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</a:t>
                </a:r>
                <a:r>
                  <a:rPr kumimoji="0" lang="en-NZ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Waipounamu</a:t>
                </a:r>
              </a:p>
            </p:txBody>
          </p:sp>
        </p:grpSp>
      </p:grpSp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1B84E319-E381-F75D-E48C-BA91DDD9D31A}"/>
              </a:ext>
            </a:extLst>
          </p:cNvPr>
          <p:cNvGraphicFramePr>
            <a:graphicFrameLocks noGrp="1"/>
          </p:cNvGraphicFramePr>
          <p:nvPr/>
        </p:nvGraphicFramePr>
        <p:xfrm>
          <a:off x="10704836" y="1183585"/>
          <a:ext cx="1060323" cy="235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23">
                  <a:extLst>
                    <a:ext uri="{9D8B030D-6E8A-4147-A177-3AD203B41FA5}">
                      <a16:colId xmlns:a16="http://schemas.microsoft.com/office/drawing/2014/main" val="1826855940"/>
                    </a:ext>
                  </a:extLst>
                </a:gridCol>
              </a:tblGrid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Mar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30691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86,520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61344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Feb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40268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86,311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39497"/>
                  </a:ext>
                </a:extLst>
              </a:tr>
              <a:tr h="295319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57306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rgbClr val="FF0000"/>
                          </a:solidFill>
                        </a:rPr>
                        <a:t>+210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4785"/>
                  </a:ext>
                </a:extLst>
              </a:tr>
            </a:tbl>
          </a:graphicData>
        </a:graphic>
      </p:graphicFrame>
      <p:graphicFrame>
        <p:nvGraphicFramePr>
          <p:cNvPr id="33" name="Table 12">
            <a:extLst>
              <a:ext uri="{FF2B5EF4-FFF2-40B4-BE49-F238E27FC236}">
                <a16:creationId xmlns:a16="http://schemas.microsoft.com/office/drawing/2014/main" id="{F065D769-98FA-DCA9-EE0F-E34C9C9334D8}"/>
              </a:ext>
            </a:extLst>
          </p:cNvPr>
          <p:cNvGraphicFramePr>
            <a:graphicFrameLocks noGrp="1"/>
          </p:cNvGraphicFramePr>
          <p:nvPr/>
        </p:nvGraphicFramePr>
        <p:xfrm>
          <a:off x="4720714" y="4179327"/>
          <a:ext cx="1060323" cy="235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23">
                  <a:extLst>
                    <a:ext uri="{9D8B030D-6E8A-4147-A177-3AD203B41FA5}">
                      <a16:colId xmlns:a16="http://schemas.microsoft.com/office/drawing/2014/main" val="1826855940"/>
                    </a:ext>
                  </a:extLst>
                </a:gridCol>
              </a:tblGrid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Mar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730691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8,621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61344"/>
                  </a:ext>
                </a:extLst>
              </a:tr>
              <a:tr h="419235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Feb 24 </a:t>
                      </a:r>
                    </a:p>
                    <a:p>
                      <a:pPr algn="ctr"/>
                      <a:r>
                        <a:rPr lang="en-NZ" sz="900" b="1">
                          <a:solidFill>
                            <a:schemeClr val="tx1"/>
                          </a:solidFill>
                        </a:rPr>
                        <a:t>End of month</a:t>
                      </a:r>
                      <a:endParaRPr lang="en-NZ" sz="105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40268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chemeClr val="tx1"/>
                          </a:solidFill>
                        </a:rPr>
                        <a:t>8,305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39497"/>
                  </a:ext>
                </a:extLst>
              </a:tr>
              <a:tr h="295319">
                <a:tc>
                  <a:txBody>
                    <a:bodyPr/>
                    <a:lstStyle/>
                    <a:p>
                      <a:pPr algn="ctr"/>
                      <a:r>
                        <a:rPr lang="en-NZ" sz="1200" b="1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57306"/>
                  </a:ext>
                </a:extLst>
              </a:tr>
              <a:tr h="405467">
                <a:tc>
                  <a:txBody>
                    <a:bodyPr/>
                    <a:lstStyle/>
                    <a:p>
                      <a:pPr algn="ctr"/>
                      <a:r>
                        <a:rPr lang="en-NZ" sz="2000" b="1">
                          <a:solidFill>
                            <a:srgbClr val="FF0000"/>
                          </a:solidFill>
                        </a:rPr>
                        <a:t>+316</a:t>
                      </a:r>
                    </a:p>
                  </a:txBody>
                  <a:tcPr marL="0" marR="0" marT="36000" marB="36000" anchor="ctr">
                    <a:lnL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41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524785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03015EF1-0468-9548-FE59-3EECF3A3C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2" y="1334856"/>
            <a:ext cx="4211834" cy="23501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F260F06-0AC1-1D96-9CFC-47C4262B5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583" y="1300837"/>
            <a:ext cx="4303317" cy="2344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A6E295-9F9F-CDD0-3ECC-57B13F346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55" y="4187771"/>
            <a:ext cx="4262005" cy="23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9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6BC-9907-9C01-66B1-F2737BA3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100" b="1" dirty="0">
                <a:solidFill>
                  <a:srgbClr val="00AFB9"/>
                </a:solidFill>
              </a:rPr>
              <a:t>Patient Communication Project</a:t>
            </a:r>
            <a:br>
              <a:rPr lang="en-NZ" b="1" dirty="0">
                <a:solidFill>
                  <a:srgbClr val="00AFB9"/>
                </a:solidFill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250A-9199-44D2-51DC-55BE7F37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>
                <a:solidFill>
                  <a:srgbClr val="0C818F"/>
                </a:solidFill>
              </a:rPr>
              <a:t>Objectives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Achieve a nationally consistent approach to communicating with people waiting longer than 4 months for </a:t>
            </a:r>
            <a:r>
              <a:rPr lang="en-NZ" sz="2200" dirty="0"/>
              <a:t>a first specialist assessment or treatment</a:t>
            </a:r>
            <a:endParaRPr lang="en-US" sz="2000" dirty="0"/>
          </a:p>
          <a:p>
            <a:pPr marL="0" indent="0">
              <a:buNone/>
            </a:pPr>
            <a:endParaRPr lang="en-NZ" sz="2200" dirty="0"/>
          </a:p>
          <a:p>
            <a:r>
              <a:rPr lang="en-NZ" sz="2200" dirty="0"/>
              <a:t>Contribute to data validation of the wait lists</a:t>
            </a:r>
          </a:p>
          <a:p>
            <a:pPr marL="0" indent="0">
              <a:buNone/>
            </a:pPr>
            <a:endParaRPr lang="en-NZ" sz="2200" dirty="0"/>
          </a:p>
          <a:p>
            <a:r>
              <a:rPr lang="en-NZ" sz="2200" dirty="0"/>
              <a:t>Increase transparency of the wait time for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260414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7">
      <a:dk1>
        <a:srgbClr val="09050A"/>
      </a:dk1>
      <a:lt1>
        <a:srgbClr val="FFFFFF"/>
      </a:lt1>
      <a:dk2>
        <a:srgbClr val="28222B"/>
      </a:dk2>
      <a:lt2>
        <a:srgbClr val="00AFB9"/>
      </a:lt2>
      <a:accent1>
        <a:srgbClr val="CCEAEE"/>
      </a:accent1>
      <a:accent2>
        <a:srgbClr val="3F3958"/>
      </a:accent2>
      <a:accent3>
        <a:srgbClr val="00AFB9"/>
      </a:accent3>
      <a:accent4>
        <a:srgbClr val="CCEAEE"/>
      </a:accent4>
      <a:accent5>
        <a:srgbClr val="453C45"/>
      </a:accent5>
      <a:accent6>
        <a:srgbClr val="00AFB9"/>
      </a:accent6>
      <a:hlink>
        <a:srgbClr val="CCEAEE"/>
      </a:hlink>
      <a:folHlink>
        <a:srgbClr val="00AF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WhatuOra_PPT_template.potx" id="{30244DA3-27B0-43AE-9A33-97173635FCF4}" vid="{D920FE7B-CB22-49A6-8AA4-E2BB1C607F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6AD623F8C5F44929DC4FD30197C81" ma:contentTypeVersion="16" ma:contentTypeDescription="Create a new document." ma:contentTypeScope="" ma:versionID="756e7bff07f74842026dff2d2b892509">
  <xsd:schema xmlns:xsd="http://www.w3.org/2001/XMLSchema" xmlns:xs="http://www.w3.org/2001/XMLSchema" xmlns:p="http://schemas.microsoft.com/office/2006/metadata/properties" xmlns:ns2="1bf5f744-c43c-40d4-a44a-c43c4fb19b44" xmlns:ns3="9e2962c4-2b5f-4bdc-a0c5-06f35171f992" targetNamespace="http://schemas.microsoft.com/office/2006/metadata/properties" ma:root="true" ma:fieldsID="2e08ddb5d6444e0762c754e5fa12ccbf" ns2:_="" ns3:_="">
    <xsd:import namespace="1bf5f744-c43c-40d4-a44a-c43c4fb19b44"/>
    <xsd:import namespace="9e2962c4-2b5f-4bdc-a0c5-06f35171f9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f744-c43c-40d4-a44a-c43c4fb19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a03bf6c-6061-4fda-9b5d-3dc38bb7b0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962c4-2b5f-4bdc-a0c5-06f35171f99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5a9891a-6cc5-4bdb-ac23-3d210db75ba0}" ma:internalName="TaxCatchAll" ma:showField="CatchAllData" ma:web="9e2962c4-2b5f-4bdc-a0c5-06f35171f9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f5f744-c43c-40d4-a44a-c43c4fb19b44">
      <Terms xmlns="http://schemas.microsoft.com/office/infopath/2007/PartnerControls"/>
    </lcf76f155ced4ddcb4097134ff3c332f>
    <TaxCatchAll xmlns="9e2962c4-2b5f-4bdc-a0c5-06f35171f992" xsi:nil="true"/>
    <SharedWithUsers xmlns="9e2962c4-2b5f-4bdc-a0c5-06f35171f992">
      <UserInfo>
        <DisplayName>Tracey Reason</DisplayName>
        <AccountId>12</AccountId>
        <AccountType/>
      </UserInfo>
      <UserInfo>
        <DisplayName>HSS Planned Care</DisplayName>
        <AccountId>116</AccountId>
        <AccountType/>
      </UserInfo>
      <UserInfo>
        <DisplayName>Derek Sherwood</DisplayName>
        <AccountId>117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197CFEB-FF3C-4653-872A-ED467CB45A68}"/>
</file>

<file path=customXml/itemProps2.xml><?xml version="1.0" encoding="utf-8"?>
<ds:datastoreItem xmlns:ds="http://schemas.openxmlformats.org/officeDocument/2006/customXml" ds:itemID="{19B44D60-8D73-476C-BE14-B05B4E7E4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F15C23-7BD0-4278-828E-FBDCB12FBAB2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56bce0aa-d130-428b-89aa-972bdc26e82f"/>
    <ds:schemaRef ds:uri="6680c44c-cc36-4314-ad61-78a9951b8b4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1194</Words>
  <Application>Microsoft Office PowerPoint</Application>
  <PresentationFormat>Widescreen</PresentationFormat>
  <Paragraphs>250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Poppins</vt:lpstr>
      <vt:lpstr>Symbol</vt:lpstr>
      <vt:lpstr>Office Theme</vt:lpstr>
      <vt:lpstr> GPNZ and Hospital &amp;Specialist Services  Planned Care  Patient Communication Initiative   Derek Sherwood &amp; Campbell Brebner &amp; Stephen Lavery        Liaison session: 16 May 2024</vt:lpstr>
      <vt:lpstr>Introductions</vt:lpstr>
      <vt:lpstr>Overview</vt:lpstr>
      <vt:lpstr>Overview</vt:lpstr>
      <vt:lpstr>Current Wait Lists </vt:lpstr>
      <vt:lpstr>PowerPoint Presentation</vt:lpstr>
      <vt:lpstr>PowerPoint Presentation</vt:lpstr>
      <vt:lpstr>PowerPoint Presentation</vt:lpstr>
      <vt:lpstr>Patient Communication Project </vt:lpstr>
      <vt:lpstr>Patient Communication Project</vt:lpstr>
      <vt:lpstr>Patient Communication Project </vt:lpstr>
      <vt:lpstr>Patient Communication Project</vt:lpstr>
      <vt:lpstr>Expected Wait Time Dashboards</vt:lpstr>
      <vt:lpstr>Other Planned Care activities</vt:lpstr>
      <vt:lpstr>What next?</vt:lpstr>
    </vt:vector>
  </TitlesOfParts>
  <Company>Ministry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Lozaan Bishton</dc:creator>
  <cp:lastModifiedBy>Campbell Brebner (CMDHB)</cp:lastModifiedBy>
  <cp:revision>4</cp:revision>
  <dcterms:created xsi:type="dcterms:W3CDTF">2023-08-02T23:17:56Z</dcterms:created>
  <dcterms:modified xsi:type="dcterms:W3CDTF">2024-05-15T20:30:32Z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0x01010038C6AD623F8C5F44929DC4FD30197C81</vt:lpwstr>
  </property>
  <property fmtid="{D5CDD505-2E9C-101B-9397-08002B2CF9AE}" pid="3" name="MediaServiceImageTags">
    <vt:lpwstr/>
  </property>
</Properties>
</file>